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84" r:id="rId7"/>
    <p:sldId id="285" r:id="rId8"/>
    <p:sldId id="286" r:id="rId9"/>
    <p:sldId id="276" r:id="rId10"/>
    <p:sldId id="261" r:id="rId11"/>
    <p:sldId id="262" r:id="rId12"/>
    <p:sldId id="288" r:id="rId13"/>
    <p:sldId id="287" r:id="rId14"/>
    <p:sldId id="280" r:id="rId15"/>
  </p:sldIdLst>
  <p:sldSz cx="18288000" cy="10287000"/>
  <p:notesSz cx="6858000" cy="9144000"/>
  <p:embeddedFontLst>
    <p:embeddedFont>
      <p:font typeface="Yu Gothic" panose="020B0400000000000000" pitchFamily="34" charset="-128"/>
      <p:regular r:id="rId17"/>
      <p:bold r:id="rId18"/>
    </p:embeddedFont>
    <p:embeddedFont>
      <p:font typeface="Noto Sans JP" panose="020B0502040504020204" pitchFamily="34" charset="0"/>
      <p:regular r:id="rId19"/>
      <p:bold r:id="rId20"/>
      <p:italic r:id="rId21"/>
      <p:boldItalic r:id="rId22"/>
    </p:embeddedFont>
    <p:embeddedFont>
      <p:font typeface="Noto Sans JP Bold" panose="020B0502040504020204" pitchFamily="34" charset="0"/>
      <p:regular r:id="rId23"/>
      <p:bold r:id="rId24"/>
      <p:italic r:id="rId25"/>
      <p:boldItalic r:id="rId26"/>
    </p:embeddedFont>
    <p:embeddedFont>
      <p:font typeface="Noto Sans JP Heavy" panose="020B0502040504020204" pitchFamily="34" charset="0"/>
      <p:regular r:id="rId27"/>
      <p:bold r:id="rId28"/>
      <p:italic r:id="rId29"/>
      <p:boldItalic r:id="rId30"/>
    </p:embeddedFont>
    <p:embeddedFont>
      <p:font typeface="Noto Sans JP Medium" panose="020B0502040504020204" pitchFamily="34" charset="0"/>
      <p:regular r:id="rId31"/>
      <p:bold r:id="rId32"/>
      <p:italic r:id="rId33"/>
      <p:boldItalic r:id="rId34"/>
    </p:embeddedFont>
    <p:embeddedFont>
      <p:font typeface="Open Sans Bold" pitchFamily="2"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D3D7EE"/>
    <a:srgbClr val="EFDAC6"/>
    <a:srgbClr val="F1D2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48" autoAdjust="0"/>
    <p:restoredTop sz="96170" autoAdjust="0"/>
  </p:normalViewPr>
  <p:slideViewPr>
    <p:cSldViewPr>
      <p:cViewPr varScale="1">
        <p:scale>
          <a:sx n="79" d="100"/>
          <a:sy n="79" d="100"/>
        </p:scale>
        <p:origin x="264" y="2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14" d="100"/>
        <a:sy n="114" d="100"/>
      </p:scale>
      <p:origin x="0" y="0"/>
    </p:cViewPr>
  </p:sorterViewPr>
  <p:notesViewPr>
    <p:cSldViewPr>
      <p:cViewPr>
        <p:scale>
          <a:sx n="159" d="100"/>
          <a:sy n="159" d="100"/>
        </p:scale>
        <p:origin x="3104" y="1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heme" Target="theme/theme1.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B6E49A-9F7C-3049-ACEA-810720C80AD0}" type="datetimeFigureOut">
              <a:rPr kumimoji="1" lang="ja-JP" altLang="en-US" smtClean="0"/>
              <a:t>2025/1/9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5AD6EE-294E-B444-B6A1-BB6235F64CE3}" type="slidenum">
              <a:rPr kumimoji="1" lang="ja-JP" altLang="en-US" smtClean="0"/>
              <a:t>‹#›</a:t>
            </a:fld>
            <a:endParaRPr kumimoji="1" lang="ja-JP" altLang="en-US"/>
          </a:p>
        </p:txBody>
      </p:sp>
    </p:spTree>
    <p:extLst>
      <p:ext uri="{BB962C8B-B14F-4D97-AF65-F5344CB8AC3E}">
        <p14:creationId xmlns:p14="http://schemas.microsoft.com/office/powerpoint/2010/main" val="363815228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E5AD6EE-294E-B444-B6A1-BB6235F64CE3}" type="slidenum">
              <a:rPr kumimoji="1" lang="ja-JP" altLang="en-US" smtClean="0"/>
              <a:t>4</a:t>
            </a:fld>
            <a:endParaRPr kumimoji="1" lang="ja-JP" altLang="en-US"/>
          </a:p>
        </p:txBody>
      </p:sp>
    </p:spTree>
    <p:extLst>
      <p:ext uri="{BB962C8B-B14F-4D97-AF65-F5344CB8AC3E}">
        <p14:creationId xmlns:p14="http://schemas.microsoft.com/office/powerpoint/2010/main" val="125881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7D85FED-ED66-8C4F-AB11-B7FA969DE41C}" type="datetime1">
              <a:rPr lang="ja-JP" altLang="en-US" smtClean="0"/>
              <a:t>2025/1/9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F53314-FBBB-784E-BF4F-AEE53026D3D7}" type="datetime1">
              <a:rPr lang="ja-JP" altLang="en-US" smtClean="0"/>
              <a:t>2025/1/9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D167B2-4E5F-6541-BE14-955542617E83}" type="datetime1">
              <a:rPr lang="ja-JP" altLang="en-US" smtClean="0"/>
              <a:t>2025/1/9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6E860B2-1577-2B46-A795-7AAAFCB769DE}" type="datetime1">
              <a:rPr lang="ja-JP" altLang="en-US" smtClean="0"/>
              <a:t>2025/1/9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233653-DAD6-7A45-9192-97A4D141F30E}" type="datetime1">
              <a:rPr lang="ja-JP" altLang="en-US" smtClean="0"/>
              <a:t>2025/1/9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55574E-6286-344E-94ED-852070F7CEF7}" type="datetime1">
              <a:rPr lang="ja-JP" altLang="en-US" smtClean="0"/>
              <a:t>2025/1/9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0FEF00-9C40-7147-8D00-9EE2812D9260}" type="datetime1">
              <a:rPr lang="ja-JP" altLang="en-US" smtClean="0"/>
              <a:t>2025/1/9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6492CC-124F-CC40-84DC-B9329E7D9E8B}" type="datetime1">
              <a:rPr lang="ja-JP" altLang="en-US" smtClean="0"/>
              <a:t>2025/1/9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79DB79-2E9B-4C44-A2AC-77F8786A33A7}" type="datetime1">
              <a:rPr lang="ja-JP" altLang="en-US" smtClean="0"/>
              <a:t>2025/1/9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6154400" y="9921875"/>
            <a:ext cx="2133600" cy="365125"/>
          </a:xfrm>
        </p:spPr>
        <p:txBody>
          <a:bodyPr/>
          <a:lstStyle>
            <a:lvl1pPr>
              <a:defRPr sz="2000" baseline="0">
                <a:solidFill>
                  <a:sysClr val="windowText" lastClr="000000"/>
                </a:solidFill>
              </a:defRPr>
            </a:lvl1p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5BFE2C9-AEC0-AC4D-AB04-30B8F37FD81A}" type="datetime1">
              <a:rPr lang="ja-JP" altLang="en-US" smtClean="0"/>
              <a:t>2025/1/9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4ABAD7-EA53-B14B-915F-1158EBE458ED}" type="datetime1">
              <a:rPr lang="ja-JP" altLang="en-US" smtClean="0"/>
              <a:t>2025/1/9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962905-1396-3243-BC00-0576FB8CACD3}" type="datetime1">
              <a:rPr lang="ja-JP" altLang="en-US" smtClean="0"/>
              <a:t>2025/1/9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4" name="AutoShape 4"/>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Freeform 5"/>
          <p:cNvSpPr/>
          <p:nvPr/>
        </p:nvSpPr>
        <p:spPr>
          <a:xfrm flipH="1">
            <a:off x="13374676" y="1505082"/>
            <a:ext cx="5352794" cy="6277264"/>
          </a:xfrm>
          <a:custGeom>
            <a:avLst/>
            <a:gdLst/>
            <a:ahLst/>
            <a:cxnLst/>
            <a:rect l="l" t="t" r="r" b="b"/>
            <a:pathLst>
              <a:path w="5352794" h="6277264">
                <a:moveTo>
                  <a:pt x="5352794" y="0"/>
                </a:moveTo>
                <a:lnTo>
                  <a:pt x="0" y="0"/>
                </a:lnTo>
                <a:lnTo>
                  <a:pt x="0" y="6277264"/>
                </a:lnTo>
                <a:lnTo>
                  <a:pt x="5352794" y="6277264"/>
                </a:lnTo>
                <a:lnTo>
                  <a:pt x="5352794"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6" name="AutoShape 6"/>
          <p:cNvSpPr/>
          <p:nvPr/>
        </p:nvSpPr>
        <p:spPr>
          <a:xfrm>
            <a:off x="857250" y="7025641"/>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7" name="AutoShape 7"/>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10" name="Group 10"/>
          <p:cNvGrpSpPr/>
          <p:nvPr/>
        </p:nvGrpSpPr>
        <p:grpSpPr>
          <a:xfrm>
            <a:off x="1716596" y="2877583"/>
            <a:ext cx="3442066" cy="686116"/>
            <a:chOff x="0" y="0"/>
            <a:chExt cx="906552" cy="180706"/>
          </a:xfrm>
        </p:grpSpPr>
        <p:sp>
          <p:nvSpPr>
            <p:cNvPr id="11" name="Freeform 11"/>
            <p:cNvSpPr/>
            <p:nvPr/>
          </p:nvSpPr>
          <p:spPr>
            <a:xfrm>
              <a:off x="0" y="0"/>
              <a:ext cx="906552" cy="180706"/>
            </a:xfrm>
            <a:custGeom>
              <a:avLst/>
              <a:gdLst/>
              <a:ahLst/>
              <a:cxnLst/>
              <a:rect l="l" t="t" r="r" b="b"/>
              <a:pathLst>
                <a:path w="906552" h="180706">
                  <a:moveTo>
                    <a:pt x="0" y="0"/>
                  </a:moveTo>
                  <a:lnTo>
                    <a:pt x="906552" y="0"/>
                  </a:lnTo>
                  <a:lnTo>
                    <a:pt x="906552" y="180706"/>
                  </a:lnTo>
                  <a:lnTo>
                    <a:pt x="0" y="180706"/>
                  </a:lnTo>
                  <a:close/>
                </a:path>
              </a:pathLst>
            </a:custGeom>
            <a:solidFill>
              <a:srgbClr val="1B1B1B"/>
            </a:solidFill>
          </p:spPr>
          <p:txBody>
            <a:bodyPr/>
            <a:lstStyle/>
            <a:p>
              <a:endParaRPr lang="ja-JP" altLang="en-US"/>
            </a:p>
          </p:txBody>
        </p:sp>
        <p:sp>
          <p:nvSpPr>
            <p:cNvPr id="12" name="TextBox 12"/>
            <p:cNvSpPr txBox="1"/>
            <p:nvPr/>
          </p:nvSpPr>
          <p:spPr>
            <a:xfrm>
              <a:off x="0" y="-47625"/>
              <a:ext cx="906552" cy="228331"/>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716596" y="3827380"/>
            <a:ext cx="10780204" cy="1323696"/>
          </a:xfrm>
          <a:prstGeom prst="rect">
            <a:avLst/>
          </a:prstGeom>
        </p:spPr>
        <p:txBody>
          <a:bodyPr wrap="square" lIns="0" tIns="0" rIns="0" bIns="0" rtlCol="0" anchor="t">
            <a:spAutoFit/>
          </a:bodyPr>
          <a:lstStyle/>
          <a:p>
            <a:pPr algn="l">
              <a:lnSpc>
                <a:spcPts val="11199"/>
              </a:lnSpc>
            </a:pPr>
            <a:r>
              <a:rPr lang="en-US" sz="7999" b="1" spc="399" dirty="0" err="1">
                <a:solidFill>
                  <a:srgbClr val="1B1B1B"/>
                </a:solidFill>
                <a:latin typeface="Noto Sans JP Heavy"/>
                <a:ea typeface="Noto Sans JP Heavy"/>
                <a:cs typeface="Noto Sans JP Heavy"/>
                <a:sym typeface="Noto Sans JP Heavy"/>
              </a:rPr>
              <a:t>成長</a:t>
            </a:r>
            <a:r>
              <a:rPr lang="en-US" sz="7999" b="1" spc="399" dirty="0">
                <a:solidFill>
                  <a:srgbClr val="1B1B1B"/>
                </a:solidFill>
                <a:latin typeface="Noto Sans JP Heavy"/>
                <a:ea typeface="Noto Sans JP Heavy"/>
                <a:cs typeface="Noto Sans JP Heavy"/>
                <a:sym typeface="Noto Sans JP Heavy"/>
              </a:rPr>
              <a:t>/</a:t>
            </a:r>
            <a:r>
              <a:rPr lang="en-US" sz="7999" b="1" spc="399" dirty="0" err="1">
                <a:solidFill>
                  <a:srgbClr val="1B1B1B"/>
                </a:solidFill>
                <a:latin typeface="Noto Sans JP Heavy"/>
                <a:ea typeface="Noto Sans JP Heavy"/>
                <a:cs typeface="Noto Sans JP Heavy"/>
                <a:sym typeface="Noto Sans JP Heavy"/>
              </a:rPr>
              <a:t>貢献</a:t>
            </a:r>
            <a:r>
              <a:rPr lang="en-US" sz="7999" b="1" spc="399" dirty="0">
                <a:solidFill>
                  <a:srgbClr val="1B1B1B"/>
                </a:solidFill>
                <a:latin typeface="Noto Sans JP Heavy"/>
                <a:ea typeface="Noto Sans JP Heavy"/>
                <a:cs typeface="Noto Sans JP Heavy"/>
                <a:sym typeface="Noto Sans JP Heavy"/>
              </a:rPr>
              <a:t> </a:t>
            </a:r>
            <a:r>
              <a:rPr lang="en-US" sz="7999" b="1" spc="399" dirty="0" err="1">
                <a:solidFill>
                  <a:srgbClr val="1B1B1B"/>
                </a:solidFill>
                <a:latin typeface="Noto Sans JP Heavy"/>
                <a:ea typeface="Noto Sans JP Heavy"/>
                <a:cs typeface="Noto Sans JP Heavy"/>
                <a:sym typeface="Noto Sans JP Heavy"/>
              </a:rPr>
              <a:t>目標の設定</a:t>
            </a:r>
            <a:endParaRPr lang="en-US" sz="7999" b="1" spc="399" dirty="0">
              <a:solidFill>
                <a:srgbClr val="1B1B1B"/>
              </a:solidFill>
              <a:latin typeface="Noto Sans JP Heavy"/>
              <a:ea typeface="Noto Sans JP Heavy"/>
              <a:cs typeface="Noto Sans JP Heavy"/>
              <a:sym typeface="Noto Sans JP Heavy"/>
            </a:endParaRPr>
          </a:p>
        </p:txBody>
      </p:sp>
      <p:sp>
        <p:nvSpPr>
          <p:cNvPr id="14" name="TextBox 14"/>
          <p:cNvSpPr txBox="1"/>
          <p:nvPr/>
        </p:nvSpPr>
        <p:spPr>
          <a:xfrm>
            <a:off x="1967705" y="2930128"/>
            <a:ext cx="2939849" cy="504825"/>
          </a:xfrm>
          <a:prstGeom prst="rect">
            <a:avLst/>
          </a:prstGeom>
        </p:spPr>
        <p:txBody>
          <a:bodyPr lIns="0" tIns="0" rIns="0" bIns="0" rtlCol="0" anchor="t">
            <a:spAutoFit/>
          </a:bodyPr>
          <a:lstStyle/>
          <a:p>
            <a:pPr algn="ctr">
              <a:lnSpc>
                <a:spcPts val="4199"/>
              </a:lnSpc>
            </a:pPr>
            <a:r>
              <a:rPr lang="en-US" sz="2999" b="1" spc="149" dirty="0">
                <a:solidFill>
                  <a:srgbClr val="F6F6F6"/>
                </a:solidFill>
                <a:latin typeface="Noto Sans JP Bold"/>
                <a:ea typeface="Noto Sans JP Bold"/>
                <a:cs typeface="Noto Sans JP Bold"/>
                <a:sym typeface="Noto Sans JP Bold"/>
              </a:rPr>
              <a:t>2025年上半期</a:t>
            </a:r>
          </a:p>
        </p:txBody>
      </p:sp>
      <p:sp>
        <p:nvSpPr>
          <p:cNvPr id="15" name="TextBox 15"/>
          <p:cNvSpPr txBox="1"/>
          <p:nvPr/>
        </p:nvSpPr>
        <p:spPr>
          <a:xfrm>
            <a:off x="1716596" y="7608571"/>
            <a:ext cx="5996822" cy="531364"/>
          </a:xfrm>
          <a:prstGeom prst="rect">
            <a:avLst/>
          </a:prstGeom>
        </p:spPr>
        <p:txBody>
          <a:bodyPr lIns="0" tIns="0" rIns="0" bIns="0" rtlCol="0" anchor="t">
            <a:spAutoFit/>
          </a:bodyPr>
          <a:lstStyle/>
          <a:p>
            <a:pPr algn="l">
              <a:lnSpc>
                <a:spcPts val="4499"/>
              </a:lnSpc>
            </a:pPr>
            <a:r>
              <a:rPr lang="en-US" sz="3200" b="1" spc="124" dirty="0">
                <a:solidFill>
                  <a:srgbClr val="1B1B1B"/>
                </a:solidFill>
                <a:latin typeface="Noto Sans JP Heavy"/>
                <a:ea typeface="Noto Sans JP Heavy"/>
                <a:cs typeface="Noto Sans JP Heavy"/>
                <a:sym typeface="Noto Sans JP Heavy"/>
              </a:rPr>
              <a:t>ML/DS</a:t>
            </a:r>
            <a:r>
              <a:rPr lang="ja-JP" altLang="en-US" sz="3200" b="1" spc="124" dirty="0">
                <a:solidFill>
                  <a:srgbClr val="1B1B1B"/>
                </a:solidFill>
                <a:latin typeface="Noto Sans JP Heavy"/>
                <a:ea typeface="Noto Sans JP Heavy"/>
                <a:cs typeface="Noto Sans JP Heavy"/>
                <a:sym typeface="Noto Sans JP Heavy"/>
              </a:rPr>
              <a:t>　</a:t>
            </a:r>
            <a:r>
              <a:rPr lang="en-US" sz="3200" b="1" spc="124" dirty="0" err="1">
                <a:solidFill>
                  <a:srgbClr val="1B1B1B"/>
                </a:solidFill>
                <a:latin typeface="Noto Sans JP Heavy"/>
                <a:ea typeface="Noto Sans JP Heavy"/>
                <a:cs typeface="Noto Sans JP Heavy"/>
                <a:sym typeface="Noto Sans JP Heavy"/>
              </a:rPr>
              <a:t>白川桃子</a:t>
            </a:r>
            <a:endParaRPr lang="en-US" sz="3200" b="1" spc="124" dirty="0">
              <a:solidFill>
                <a:srgbClr val="1B1B1B"/>
              </a:solidFill>
              <a:latin typeface="Noto Sans JP Heavy"/>
              <a:ea typeface="Noto Sans JP Heavy"/>
              <a:cs typeface="Noto Sans JP Heavy"/>
              <a:sym typeface="Noto Sans JP Heavy"/>
            </a:endParaRPr>
          </a:p>
        </p:txBody>
      </p:sp>
      <p:sp>
        <p:nvSpPr>
          <p:cNvPr id="16" name="TextBox 16"/>
          <p:cNvSpPr txBox="1"/>
          <p:nvPr/>
        </p:nvSpPr>
        <p:spPr>
          <a:xfrm>
            <a:off x="12209793" y="436246"/>
            <a:ext cx="5220916" cy="419099"/>
          </a:xfrm>
          <a:prstGeom prst="rect">
            <a:avLst/>
          </a:prstGeom>
        </p:spPr>
        <p:txBody>
          <a:bodyPr lIns="0" tIns="0" rIns="0" bIns="0" rtlCol="0" anchor="t">
            <a:spAutoFit/>
          </a:bodyPr>
          <a:lstStyle/>
          <a:p>
            <a:pPr algn="r">
              <a:lnSpc>
                <a:spcPts val="3600"/>
              </a:lnSpc>
            </a:pPr>
            <a:r>
              <a:rPr lang="en-US" sz="2000" b="1" spc="100" dirty="0">
                <a:solidFill>
                  <a:srgbClr val="1B1B1B"/>
                </a:solidFill>
                <a:latin typeface="Noto Sans JP Heavy"/>
                <a:ea typeface="Noto Sans JP Heavy"/>
                <a:cs typeface="Noto Sans JP Heavy"/>
                <a:sym typeface="Noto Sans JP Heavy"/>
              </a:rPr>
              <a:t>発表日：2025年1月10日</a:t>
            </a:r>
          </a:p>
        </p:txBody>
      </p:sp>
      <p:sp>
        <p:nvSpPr>
          <p:cNvPr id="17" name="TextBox 17"/>
          <p:cNvSpPr txBox="1"/>
          <p:nvPr/>
        </p:nvSpPr>
        <p:spPr>
          <a:xfrm>
            <a:off x="9648740" y="7637146"/>
            <a:ext cx="6923213" cy="412485"/>
          </a:xfrm>
          <a:prstGeom prst="rect">
            <a:avLst/>
          </a:prstGeom>
        </p:spPr>
        <p:txBody>
          <a:bodyPr lIns="0" tIns="0" rIns="0" bIns="0" rtlCol="0" anchor="t">
            <a:spAutoFit/>
          </a:bodyPr>
          <a:lstStyle/>
          <a:p>
            <a:pPr algn="l">
              <a:lnSpc>
                <a:spcPts val="3600"/>
              </a:lnSpc>
            </a:pPr>
            <a:r>
              <a:rPr lang="en-US" sz="2000" spc="100" dirty="0" err="1">
                <a:solidFill>
                  <a:srgbClr val="1B1B1B"/>
                </a:solidFill>
                <a:latin typeface="Noto Sans JP Medium"/>
                <a:ea typeface="Noto Sans JP Medium"/>
                <a:cs typeface="Noto Sans JP Medium"/>
                <a:sym typeface="Noto Sans JP Medium"/>
              </a:rPr>
              <a:t>武蔵野大学工学部数理工学科佐々木研究室</a:t>
            </a:r>
            <a:r>
              <a:rPr lang="ja-JP" altLang="en-US" sz="2000" spc="100">
                <a:solidFill>
                  <a:srgbClr val="1B1B1B"/>
                </a:solidFill>
                <a:latin typeface="Noto Sans JP Medium"/>
                <a:ea typeface="Noto Sans JP Medium"/>
                <a:cs typeface="Noto Sans JP Medium"/>
                <a:sym typeface="Noto Sans JP Medium"/>
              </a:rPr>
              <a:t>　学部</a:t>
            </a:r>
            <a:r>
              <a:rPr lang="en-US" altLang="ja-JP" sz="2000" spc="100" dirty="0">
                <a:solidFill>
                  <a:srgbClr val="1B1B1B"/>
                </a:solidFill>
                <a:latin typeface="Noto Sans JP Medium"/>
                <a:ea typeface="Noto Sans JP Medium"/>
                <a:cs typeface="Noto Sans JP Medium"/>
                <a:sym typeface="Noto Sans JP Medium"/>
              </a:rPr>
              <a:t>4</a:t>
            </a:r>
            <a:r>
              <a:rPr lang="ja-JP" altLang="en-US" sz="2000" spc="100">
                <a:solidFill>
                  <a:srgbClr val="1B1B1B"/>
                </a:solidFill>
                <a:latin typeface="Noto Sans JP Medium"/>
                <a:ea typeface="Noto Sans JP Medium"/>
                <a:cs typeface="Noto Sans JP Medium"/>
                <a:sym typeface="Noto Sans JP Medium"/>
              </a:rPr>
              <a:t>年</a:t>
            </a:r>
            <a:endParaRPr lang="en-US" sz="2000" spc="100" dirty="0">
              <a:solidFill>
                <a:srgbClr val="1B1B1B"/>
              </a:solidFill>
              <a:latin typeface="Noto Sans JP Medium"/>
              <a:ea typeface="Noto Sans JP Medium"/>
              <a:cs typeface="Noto Sans JP Medium"/>
              <a:sym typeface="Noto Sans JP Medium"/>
            </a:endParaRPr>
          </a:p>
        </p:txBody>
      </p:sp>
      <p:pic>
        <p:nvPicPr>
          <p:cNvPr id="19" name="グラフィックス 18" descr="校舎 枠線">
            <a:extLst>
              <a:ext uri="{FF2B5EF4-FFF2-40B4-BE49-F238E27FC236}">
                <a16:creationId xmlns:a16="http://schemas.microsoft.com/office/drawing/2014/main" id="{A58E57CD-F654-6355-31C0-B990BF3BD3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77235" y="7581900"/>
            <a:ext cx="531976" cy="531976"/>
          </a:xfrm>
          <a:prstGeom prst="rect">
            <a:avLst/>
          </a:prstGeom>
        </p:spPr>
      </p:pic>
      <p:sp>
        <p:nvSpPr>
          <p:cNvPr id="21" name="スライド番号プレースホルダー 20">
            <a:extLst>
              <a:ext uri="{FF2B5EF4-FFF2-40B4-BE49-F238E27FC236}">
                <a16:creationId xmlns:a16="http://schemas.microsoft.com/office/drawing/2014/main" id="{131AEDC5-3F26-A622-090B-365E549CF490}"/>
              </a:ext>
            </a:extLst>
          </p:cNvPr>
          <p:cNvSpPr>
            <a:spLocks noGrp="1"/>
          </p:cNvSpPr>
          <p:nvPr>
            <p:ph type="sldNum" sz="quarter" idx="12"/>
          </p:nvPr>
        </p:nvSpPr>
        <p:spPr/>
        <p:txBody>
          <a:bodyPr/>
          <a:lstStyle/>
          <a:p>
            <a:fld id="{B6F15528-21DE-4FAA-801E-634DDDAF4B2B}"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AutoShape 2"/>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4" name="Freeform 4"/>
          <p:cNvSpPr/>
          <p:nvPr/>
        </p:nvSpPr>
        <p:spPr>
          <a:xfrm flipH="1">
            <a:off x="13374676" y="2004868"/>
            <a:ext cx="5352794" cy="6277264"/>
          </a:xfrm>
          <a:custGeom>
            <a:avLst/>
            <a:gdLst/>
            <a:ahLst/>
            <a:cxnLst/>
            <a:rect l="l" t="t" r="r" b="b"/>
            <a:pathLst>
              <a:path w="5352794" h="627726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5" name="TextBox 5"/>
          <p:cNvSpPr txBox="1"/>
          <p:nvPr/>
        </p:nvSpPr>
        <p:spPr>
          <a:xfrm>
            <a:off x="1680878" y="6580668"/>
            <a:ext cx="14995704" cy="2801793"/>
          </a:xfrm>
          <a:prstGeom prst="rect">
            <a:avLst/>
          </a:prstGeom>
        </p:spPr>
        <p:txBody>
          <a:bodyPr lIns="0" tIns="0" rIns="0" bIns="0" rtlCol="0" anchor="t">
            <a:spAutoFit/>
          </a:bodyPr>
          <a:lstStyle/>
          <a:p>
            <a:pPr marL="0" lvl="0" indent="0" algn="r">
              <a:lnSpc>
                <a:spcPts val="24999"/>
              </a:lnSpc>
            </a:pPr>
            <a:r>
              <a:rPr lang="en-US" sz="12000" b="1" dirty="0">
                <a:solidFill>
                  <a:srgbClr val="CCCCCC"/>
                </a:solidFill>
                <a:latin typeface="Open Sans Bold"/>
                <a:ea typeface="Open Sans Bold"/>
                <a:cs typeface="Open Sans Bold"/>
                <a:sym typeface="Open Sans Bold"/>
              </a:rPr>
              <a:t>Exchange Goal </a:t>
            </a:r>
            <a:endParaRPr lang="en-US" sz="12000" b="1" u="none" strike="noStrike" dirty="0">
              <a:solidFill>
                <a:srgbClr val="CCCCCC"/>
              </a:solidFill>
              <a:latin typeface="Open Sans Bold"/>
              <a:ea typeface="Open Sans Bold"/>
              <a:cs typeface="Open Sans Bold"/>
              <a:sym typeface="Open Sans Bold"/>
            </a:endParaRPr>
          </a:p>
        </p:txBody>
      </p:sp>
      <p:sp>
        <p:nvSpPr>
          <p:cNvPr id="6" name="AutoShape 6"/>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7" name="AutoShape 7"/>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8" name="TextBox 8"/>
          <p:cNvSpPr txBox="1"/>
          <p:nvPr/>
        </p:nvSpPr>
        <p:spPr>
          <a:xfrm>
            <a:off x="3574300" y="4036514"/>
            <a:ext cx="11290747" cy="1028700"/>
          </a:xfrm>
          <a:prstGeom prst="rect">
            <a:avLst/>
          </a:prstGeom>
        </p:spPr>
        <p:txBody>
          <a:bodyPr lIns="0" tIns="0" rIns="0" bIns="0" rtlCol="0" anchor="t">
            <a:spAutoFit/>
          </a:bodyPr>
          <a:lstStyle/>
          <a:p>
            <a:pPr algn="l">
              <a:lnSpc>
                <a:spcPts val="8400"/>
              </a:lnSpc>
            </a:pPr>
            <a:r>
              <a:rPr lang="en-US" sz="6000" b="1" spc="300" dirty="0" err="1">
                <a:solidFill>
                  <a:srgbClr val="1B1B1B"/>
                </a:solidFill>
                <a:latin typeface="Noto Sans JP Heavy"/>
                <a:ea typeface="Noto Sans JP Heavy"/>
                <a:cs typeface="Noto Sans JP Heavy"/>
                <a:sym typeface="Noto Sans JP Heavy"/>
              </a:rPr>
              <a:t>交流目標</a:t>
            </a:r>
            <a:endParaRPr lang="en-US" sz="6000" b="1" spc="300" dirty="0">
              <a:solidFill>
                <a:srgbClr val="1B1B1B"/>
              </a:solidFill>
              <a:latin typeface="Noto Sans JP Heavy"/>
              <a:ea typeface="Noto Sans JP Heavy"/>
              <a:cs typeface="Noto Sans JP Heavy"/>
              <a:sym typeface="Noto Sans JP Heavy"/>
            </a:endParaRPr>
          </a:p>
        </p:txBody>
      </p:sp>
      <p:sp>
        <p:nvSpPr>
          <p:cNvPr id="9" name="TextBox 9"/>
          <p:cNvSpPr txBox="1"/>
          <p:nvPr/>
        </p:nvSpPr>
        <p:spPr>
          <a:xfrm>
            <a:off x="3574300" y="5411485"/>
            <a:ext cx="6931842" cy="869533"/>
          </a:xfrm>
          <a:prstGeom prst="rect">
            <a:avLst/>
          </a:prstGeom>
        </p:spPr>
        <p:txBody>
          <a:bodyPr lIns="0" tIns="0" rIns="0" bIns="0" rtlCol="0" anchor="t">
            <a:spAutoFit/>
          </a:bodyPr>
          <a:lstStyle/>
          <a:p>
            <a:pPr algn="l">
              <a:lnSpc>
                <a:spcPts val="3600"/>
              </a:lnSpc>
            </a:pPr>
            <a:r>
              <a:rPr lang="en-US" sz="2000" spc="100" dirty="0" err="1">
                <a:solidFill>
                  <a:srgbClr val="1B1B1B"/>
                </a:solidFill>
                <a:latin typeface="Noto Sans JP"/>
                <a:ea typeface="Noto Sans JP"/>
                <a:cs typeface="Noto Sans JP"/>
                <a:sym typeface="Noto Sans JP"/>
              </a:rPr>
              <a:t>他の会員の方々との，ラウンジにて関わる中での</a:t>
            </a:r>
            <a:endParaRPr lang="en-US" sz="2000" spc="100" dirty="0">
              <a:solidFill>
                <a:srgbClr val="1B1B1B"/>
              </a:solidFill>
              <a:latin typeface="Noto Sans JP"/>
              <a:ea typeface="Noto Sans JP"/>
              <a:cs typeface="Noto Sans JP"/>
              <a:sym typeface="Noto Sans JP"/>
            </a:endParaRPr>
          </a:p>
          <a:p>
            <a:pPr algn="l">
              <a:lnSpc>
                <a:spcPts val="3600"/>
              </a:lnSpc>
            </a:pPr>
            <a:r>
              <a:rPr lang="en-US" sz="2000" spc="100" dirty="0" err="1">
                <a:solidFill>
                  <a:srgbClr val="1B1B1B"/>
                </a:solidFill>
                <a:latin typeface="Noto Sans JP"/>
                <a:ea typeface="Noto Sans JP"/>
                <a:cs typeface="Noto Sans JP"/>
                <a:sym typeface="Noto Sans JP"/>
              </a:rPr>
              <a:t>目標を設定します</a:t>
            </a:r>
            <a:r>
              <a:rPr lang="en-US" sz="2000" spc="100" dirty="0">
                <a:solidFill>
                  <a:srgbClr val="1B1B1B"/>
                </a:solidFill>
                <a:latin typeface="Noto Sans JP"/>
                <a:ea typeface="Noto Sans JP"/>
                <a:cs typeface="Noto Sans JP"/>
                <a:sym typeface="Noto Sans JP"/>
              </a:rPr>
              <a:t>．</a:t>
            </a:r>
          </a:p>
        </p:txBody>
      </p:sp>
      <p:grpSp>
        <p:nvGrpSpPr>
          <p:cNvPr id="10" name="Group 10"/>
          <p:cNvGrpSpPr/>
          <p:nvPr/>
        </p:nvGrpSpPr>
        <p:grpSpPr>
          <a:xfrm>
            <a:off x="1611418" y="3934645"/>
            <a:ext cx="1213487" cy="1346739"/>
            <a:chOff x="0" y="0"/>
            <a:chExt cx="319601" cy="354697"/>
          </a:xfrm>
        </p:grpSpPr>
        <p:sp>
          <p:nvSpPr>
            <p:cNvPr id="11" name="Freeform 11"/>
            <p:cNvSpPr/>
            <p:nvPr/>
          </p:nvSpPr>
          <p:spPr>
            <a:xfrm>
              <a:off x="0" y="0"/>
              <a:ext cx="319601" cy="354697"/>
            </a:xfrm>
            <a:custGeom>
              <a:avLst/>
              <a:gdLst/>
              <a:ahLst/>
              <a:cxnLst/>
              <a:rect l="l" t="t" r="r" b="b"/>
              <a:pathLst>
                <a:path w="319601" h="354697">
                  <a:moveTo>
                    <a:pt x="0" y="0"/>
                  </a:moveTo>
                  <a:lnTo>
                    <a:pt x="319601" y="0"/>
                  </a:lnTo>
                  <a:lnTo>
                    <a:pt x="319601" y="354697"/>
                  </a:lnTo>
                  <a:lnTo>
                    <a:pt x="0" y="354697"/>
                  </a:lnTo>
                  <a:close/>
                </a:path>
              </a:pathLst>
            </a:custGeom>
            <a:solidFill>
              <a:srgbClr val="1B1B1B"/>
            </a:solidFill>
          </p:spPr>
          <p:txBody>
            <a:bodyPr/>
            <a:lstStyle/>
            <a:p>
              <a:endParaRPr lang="ja-JP" altLang="en-US"/>
            </a:p>
          </p:txBody>
        </p:sp>
        <p:sp>
          <p:nvSpPr>
            <p:cNvPr id="12" name="TextBox 12"/>
            <p:cNvSpPr txBox="1"/>
            <p:nvPr/>
          </p:nvSpPr>
          <p:spPr>
            <a:xfrm>
              <a:off x="0" y="-47625"/>
              <a:ext cx="319601" cy="402322"/>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611418" y="4069851"/>
            <a:ext cx="1213487" cy="828675"/>
          </a:xfrm>
          <a:prstGeom prst="rect">
            <a:avLst/>
          </a:prstGeom>
        </p:spPr>
        <p:txBody>
          <a:bodyPr lIns="0" tIns="0" rIns="0" bIns="0" rtlCol="0" anchor="t">
            <a:spAutoFit/>
          </a:bodyPr>
          <a:lstStyle/>
          <a:p>
            <a:pPr marL="0" lvl="0" indent="0" algn="ctr">
              <a:lnSpc>
                <a:spcPts val="7199"/>
              </a:lnSpc>
              <a:spcBef>
                <a:spcPct val="0"/>
              </a:spcBef>
            </a:pPr>
            <a:r>
              <a:rPr lang="en-US" sz="3999" b="1" u="none" strike="noStrike" dirty="0">
                <a:solidFill>
                  <a:srgbClr val="FAFAFA"/>
                </a:solidFill>
                <a:latin typeface="Open Sans Bold"/>
                <a:ea typeface="Open Sans Bold"/>
                <a:cs typeface="Open Sans Bold"/>
                <a:sym typeface="Open Sans Bold"/>
              </a:rPr>
              <a:t>04</a:t>
            </a:r>
          </a:p>
        </p:txBody>
      </p:sp>
      <p:sp>
        <p:nvSpPr>
          <p:cNvPr id="15" name="スライド番号プレースホルダー 14">
            <a:extLst>
              <a:ext uri="{FF2B5EF4-FFF2-40B4-BE49-F238E27FC236}">
                <a16:creationId xmlns:a16="http://schemas.microsoft.com/office/drawing/2014/main" id="{71EC2D43-03A4-16AC-E802-CF4B5691D7AF}"/>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857250" y="2361305"/>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4" name="AutoShape 4"/>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AutoShape 5"/>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6" name="AutoShape 6"/>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7" name="Group 7"/>
          <p:cNvGrpSpPr/>
          <p:nvPr/>
        </p:nvGrpSpPr>
        <p:grpSpPr>
          <a:xfrm>
            <a:off x="1282599" y="650625"/>
            <a:ext cx="1213487" cy="1720205"/>
            <a:chOff x="0" y="0"/>
            <a:chExt cx="319601" cy="453058"/>
          </a:xfrm>
        </p:grpSpPr>
        <p:sp>
          <p:nvSpPr>
            <p:cNvPr id="8" name="Freeform 8"/>
            <p:cNvSpPr/>
            <p:nvPr/>
          </p:nvSpPr>
          <p:spPr>
            <a:xfrm>
              <a:off x="0" y="0"/>
              <a:ext cx="319601" cy="453058"/>
            </a:xfrm>
            <a:custGeom>
              <a:avLst/>
              <a:gdLst/>
              <a:ahLst/>
              <a:cxnLst/>
              <a:rect l="l" t="t" r="r" b="b"/>
              <a:pathLst>
                <a:path w="319601" h="453058">
                  <a:moveTo>
                    <a:pt x="0" y="0"/>
                  </a:moveTo>
                  <a:lnTo>
                    <a:pt x="319601" y="0"/>
                  </a:lnTo>
                  <a:lnTo>
                    <a:pt x="319601" y="453058"/>
                  </a:lnTo>
                  <a:lnTo>
                    <a:pt x="0" y="453058"/>
                  </a:lnTo>
                  <a:close/>
                </a:path>
              </a:pathLst>
            </a:custGeom>
            <a:solidFill>
              <a:srgbClr val="1B1B1B"/>
            </a:solidFill>
          </p:spPr>
          <p:txBody>
            <a:bodyPr/>
            <a:lstStyle/>
            <a:p>
              <a:endParaRPr lang="ja-JP" altLang="en-US"/>
            </a:p>
          </p:txBody>
        </p:sp>
        <p:sp>
          <p:nvSpPr>
            <p:cNvPr id="9" name="TextBox 9"/>
            <p:cNvSpPr txBox="1"/>
            <p:nvPr/>
          </p:nvSpPr>
          <p:spPr>
            <a:xfrm>
              <a:off x="0" y="-47625"/>
              <a:ext cx="319601" cy="500683"/>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2741954" y="3288519"/>
            <a:ext cx="4688796" cy="4856714"/>
          </a:xfrm>
          <a:prstGeom prst="rect">
            <a:avLst/>
          </a:prstGeom>
        </p:spPr>
        <p:txBody>
          <a:bodyPr lIns="50800" tIns="50800" rIns="50800" bIns="50800" rtlCol="0" anchor="ctr"/>
          <a:lstStyle/>
          <a:p>
            <a:pPr algn="ctr">
              <a:lnSpc>
                <a:spcPts val="2240"/>
              </a:lnSpc>
            </a:pPr>
            <a:endParaRPr/>
          </a:p>
        </p:txBody>
      </p:sp>
      <p:sp>
        <p:nvSpPr>
          <p:cNvPr id="34" name="TextBox 34"/>
          <p:cNvSpPr txBox="1"/>
          <p:nvPr/>
        </p:nvSpPr>
        <p:spPr>
          <a:xfrm>
            <a:off x="1541585" y="3224075"/>
            <a:ext cx="13373856" cy="992772"/>
          </a:xfrm>
          <a:prstGeom prst="rect">
            <a:avLst/>
          </a:prstGeom>
        </p:spPr>
        <p:txBody>
          <a:bodyPr wrap="square" lIns="0" tIns="0" rIns="0" bIns="0" rtlCol="0" anchor="t">
            <a:spAutoFit/>
          </a:bodyPr>
          <a:lstStyle/>
          <a:p>
            <a:pPr algn="l">
              <a:lnSpc>
                <a:spcPts val="8400"/>
              </a:lnSpc>
            </a:pPr>
            <a:r>
              <a:rPr lang="en-US" sz="5400" b="1" spc="300" dirty="0" err="1">
                <a:solidFill>
                  <a:srgbClr val="1B1B1B"/>
                </a:solidFill>
                <a:latin typeface="Noto Sans JP Heavy"/>
                <a:ea typeface="Noto Sans JP Heavy"/>
                <a:cs typeface="Noto Sans JP Heavy"/>
                <a:sym typeface="Noto Sans JP Heavy"/>
              </a:rPr>
              <a:t>ハッカソン</a:t>
            </a:r>
            <a:r>
              <a:rPr lang="en-US" sz="4400" spc="300" dirty="0" err="1">
                <a:solidFill>
                  <a:srgbClr val="1B1B1B"/>
                </a:solidFill>
                <a:latin typeface="Noto Sans JP Heavy"/>
                <a:ea typeface="Noto Sans JP Heavy"/>
                <a:cs typeface="Noto Sans JP Heavy"/>
                <a:sym typeface="Noto Sans JP Heavy"/>
              </a:rPr>
              <a:t>or</a:t>
            </a:r>
            <a:r>
              <a:rPr lang="en-US" sz="5400" b="1" spc="300" dirty="0" err="1">
                <a:solidFill>
                  <a:srgbClr val="1B1B1B"/>
                </a:solidFill>
                <a:latin typeface="Noto Sans JP Heavy"/>
                <a:ea typeface="Noto Sans JP Heavy"/>
                <a:cs typeface="Noto Sans JP Heavy"/>
                <a:sym typeface="Noto Sans JP Heavy"/>
              </a:rPr>
              <a:t>コンテストに参加</a:t>
            </a:r>
            <a:endParaRPr lang="en-US" sz="5400" b="1" spc="300" dirty="0">
              <a:solidFill>
                <a:srgbClr val="1B1B1B"/>
              </a:solidFill>
              <a:latin typeface="Noto Sans JP Heavy"/>
              <a:ea typeface="Noto Sans JP Heavy"/>
              <a:cs typeface="Noto Sans JP Heavy"/>
              <a:sym typeface="Noto Sans JP Heavy"/>
            </a:endParaRPr>
          </a:p>
        </p:txBody>
      </p:sp>
      <p:sp>
        <p:nvSpPr>
          <p:cNvPr id="41" name="TextBox 41"/>
          <p:cNvSpPr txBox="1"/>
          <p:nvPr/>
        </p:nvSpPr>
        <p:spPr>
          <a:xfrm>
            <a:off x="2949343" y="1371153"/>
            <a:ext cx="14309957" cy="596900"/>
          </a:xfrm>
          <a:prstGeom prst="rect">
            <a:avLst/>
          </a:prstGeom>
        </p:spPr>
        <p:txBody>
          <a:bodyPr lIns="0" tIns="0" rIns="0" bIns="0" rtlCol="0" anchor="t">
            <a:spAutoFit/>
          </a:bodyPr>
          <a:lstStyle/>
          <a:p>
            <a:pPr algn="l">
              <a:lnSpc>
                <a:spcPts val="4900"/>
              </a:lnSpc>
            </a:pPr>
            <a:r>
              <a:rPr lang="en-US" altLang="ja-JP" sz="3500" b="1" spc="175" dirty="0">
                <a:solidFill>
                  <a:srgbClr val="1B1B1B"/>
                </a:solidFill>
                <a:latin typeface="Noto Sans JP Heavy"/>
                <a:ea typeface="Noto Sans JP Heavy"/>
                <a:cs typeface="Noto Sans JP Heavy"/>
                <a:sym typeface="Noto Sans JP Heavy"/>
              </a:rPr>
              <a:t>2025年度上半期</a:t>
            </a:r>
            <a:r>
              <a:rPr lang="ja-JP" altLang="en-US" sz="3500" b="1" spc="175">
                <a:solidFill>
                  <a:srgbClr val="1B1B1B"/>
                </a:solidFill>
                <a:latin typeface="Noto Sans JP Heavy"/>
                <a:ea typeface="Noto Sans JP Heavy"/>
                <a:cs typeface="Noto Sans JP Heavy"/>
                <a:sym typeface="Noto Sans JP Heavy"/>
              </a:rPr>
              <a:t>　交流目標</a:t>
            </a:r>
            <a:endParaRPr lang="en-US" altLang="ja-JP" sz="3500" b="1" spc="175" dirty="0">
              <a:solidFill>
                <a:srgbClr val="1B1B1B"/>
              </a:solidFill>
              <a:latin typeface="Noto Sans JP Heavy"/>
              <a:ea typeface="Noto Sans JP Heavy"/>
              <a:cs typeface="Noto Sans JP Heavy"/>
              <a:sym typeface="Noto Sans JP Heavy"/>
            </a:endParaRPr>
          </a:p>
        </p:txBody>
      </p:sp>
      <p:sp>
        <p:nvSpPr>
          <p:cNvPr id="42" name="TextBox 42"/>
          <p:cNvSpPr txBox="1"/>
          <p:nvPr/>
        </p:nvSpPr>
        <p:spPr>
          <a:xfrm>
            <a:off x="1461953" y="1228278"/>
            <a:ext cx="854779" cy="733425"/>
          </a:xfrm>
          <a:prstGeom prst="rect">
            <a:avLst/>
          </a:prstGeom>
        </p:spPr>
        <p:txBody>
          <a:bodyPr lIns="0" tIns="0" rIns="0" bIns="0" rtlCol="0" anchor="t">
            <a:spAutoFit/>
          </a:bodyPr>
          <a:lstStyle/>
          <a:p>
            <a:pPr marL="0" lvl="0" indent="0" algn="ctr">
              <a:lnSpc>
                <a:spcPts val="6300"/>
              </a:lnSpc>
              <a:spcBef>
                <a:spcPct val="0"/>
              </a:spcBef>
            </a:pPr>
            <a:r>
              <a:rPr lang="en-US" sz="3500" b="1" u="none" strike="noStrike" dirty="0">
                <a:solidFill>
                  <a:srgbClr val="FAFAFA"/>
                </a:solidFill>
                <a:latin typeface="Open Sans Bold"/>
                <a:ea typeface="Open Sans Bold"/>
                <a:cs typeface="Open Sans Bold"/>
                <a:sym typeface="Open Sans Bold"/>
              </a:rPr>
              <a:t>04</a:t>
            </a:r>
          </a:p>
        </p:txBody>
      </p:sp>
      <p:sp>
        <p:nvSpPr>
          <p:cNvPr id="44" name="スライド番号プレースホルダー 43">
            <a:extLst>
              <a:ext uri="{FF2B5EF4-FFF2-40B4-BE49-F238E27FC236}">
                <a16:creationId xmlns:a16="http://schemas.microsoft.com/office/drawing/2014/main" id="{A867DD52-B383-C00D-AAFD-FA2FDBF68C10}"/>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48" name="テキスト ボックス 47">
            <a:extLst>
              <a:ext uri="{FF2B5EF4-FFF2-40B4-BE49-F238E27FC236}">
                <a16:creationId xmlns:a16="http://schemas.microsoft.com/office/drawing/2014/main" id="{AA09A6AD-6F78-A0EA-5BB2-5AC3CF86B90D}"/>
              </a:ext>
            </a:extLst>
          </p:cNvPr>
          <p:cNvSpPr txBox="1"/>
          <p:nvPr/>
        </p:nvSpPr>
        <p:spPr>
          <a:xfrm>
            <a:off x="1455327" y="5040331"/>
            <a:ext cx="10931198" cy="1815882"/>
          </a:xfrm>
          <a:prstGeom prst="rect">
            <a:avLst/>
          </a:prstGeom>
          <a:noFill/>
        </p:spPr>
        <p:txBody>
          <a:bodyPr wrap="none" rtlCol="0">
            <a:spAutoFit/>
          </a:bodyPr>
          <a:lstStyle/>
          <a:p>
            <a:r>
              <a:rPr kumimoji="1" lang="ja-JP" altLang="en-US" sz="2800"/>
              <a:t>私自身はデータサイエンス系のコンペティションにしか参加経験がない．</a:t>
            </a:r>
            <a:endParaRPr kumimoji="1" lang="en-US" altLang="ja-JP" sz="2800" dirty="0"/>
          </a:p>
          <a:p>
            <a:r>
              <a:rPr kumimoji="1" lang="en-US" altLang="ja-JP" sz="2800" dirty="0"/>
              <a:t>	</a:t>
            </a:r>
            <a:r>
              <a:rPr kumimoji="1" lang="ja-JP" altLang="en-US" sz="2800"/>
              <a:t>　→他の分野でも大会</a:t>
            </a:r>
            <a:r>
              <a:rPr kumimoji="1" lang="en-US" altLang="ja-JP" sz="2800" dirty="0"/>
              <a:t>(</a:t>
            </a:r>
            <a:r>
              <a:rPr kumimoji="1" lang="ja-JP" altLang="en-US" sz="2800"/>
              <a:t>？</a:t>
            </a:r>
            <a:r>
              <a:rPr kumimoji="1" lang="en-US" altLang="ja-JP" sz="2800" dirty="0"/>
              <a:t>)</a:t>
            </a:r>
            <a:r>
              <a:rPr kumimoji="1" lang="ja-JP" altLang="en-US" sz="2800"/>
              <a:t>に参加してみたい．</a:t>
            </a:r>
            <a:endParaRPr kumimoji="1" lang="en-US" altLang="ja-JP" sz="2800" dirty="0"/>
          </a:p>
          <a:p>
            <a:endParaRPr kumimoji="1" lang="en-US" altLang="ja-JP" sz="2800" dirty="0"/>
          </a:p>
          <a:p>
            <a:r>
              <a:rPr kumimoji="1" lang="ja-JP" altLang="en-US" sz="2800"/>
              <a:t>せっかく出るならモチベーション高く，</a:t>
            </a:r>
            <a:r>
              <a:rPr kumimoji="1" lang="ja-JP" altLang="en-US" sz="2800" b="1" u="sng">
                <a:solidFill>
                  <a:schemeClr val="accent6">
                    <a:lumMod val="75000"/>
                  </a:schemeClr>
                </a:solidFill>
              </a:rPr>
              <a:t>受賞を狙っていきたい！！！</a:t>
            </a:r>
            <a:endParaRPr kumimoji="1" lang="ja-JP" altLang="en-US" sz="2800">
              <a:solidFill>
                <a:schemeClr val="accent6">
                  <a:lumMod val="75000"/>
                </a:schemeClr>
              </a:solidFill>
            </a:endParaRPr>
          </a:p>
        </p:txBody>
      </p:sp>
      <p:sp>
        <p:nvSpPr>
          <p:cNvPr id="49" name="テキスト ボックス 48">
            <a:extLst>
              <a:ext uri="{FF2B5EF4-FFF2-40B4-BE49-F238E27FC236}">
                <a16:creationId xmlns:a16="http://schemas.microsoft.com/office/drawing/2014/main" id="{DFDFAC47-C48E-2ACB-6500-400F9A169ED1}"/>
              </a:ext>
            </a:extLst>
          </p:cNvPr>
          <p:cNvSpPr txBox="1"/>
          <p:nvPr/>
        </p:nvSpPr>
        <p:spPr>
          <a:xfrm>
            <a:off x="1541585" y="8123896"/>
            <a:ext cx="8008924" cy="923330"/>
          </a:xfrm>
          <a:prstGeom prst="rect">
            <a:avLst/>
          </a:prstGeom>
          <a:noFill/>
        </p:spPr>
        <p:txBody>
          <a:bodyPr wrap="none" rtlCol="0">
            <a:spAutoFit/>
          </a:bodyPr>
          <a:lstStyle/>
          <a:p>
            <a:r>
              <a:rPr kumimoji="1" lang="ja-JP" altLang="en-US"/>
              <a:t>参加経験のあるコンペティション　　・第</a:t>
            </a:r>
            <a:r>
              <a:rPr kumimoji="1" lang="en-US" altLang="ja-JP" dirty="0"/>
              <a:t>6</a:t>
            </a:r>
            <a:r>
              <a:rPr kumimoji="1" lang="ja-JP" altLang="en-US"/>
              <a:t>回和歌山県データ利活用コンペティション</a:t>
            </a:r>
            <a:endParaRPr kumimoji="1" lang="en-US" altLang="ja-JP" dirty="0"/>
          </a:p>
          <a:p>
            <a:pPr lvl="1"/>
            <a:r>
              <a:rPr kumimoji="1" lang="en-US" altLang="ja-JP" dirty="0"/>
              <a:t>			</a:t>
            </a:r>
            <a:r>
              <a:rPr kumimoji="1" lang="ja-JP" altLang="en-US"/>
              <a:t>　　　　・統計データ分析コンペティション</a:t>
            </a:r>
            <a:r>
              <a:rPr kumimoji="1" lang="en-US" altLang="ja-JP" dirty="0"/>
              <a:t>2023</a:t>
            </a:r>
          </a:p>
          <a:p>
            <a:pPr lvl="1"/>
            <a:r>
              <a:rPr kumimoji="1" lang="en-US" altLang="ja-JP" dirty="0"/>
              <a:t>			</a:t>
            </a:r>
            <a:r>
              <a:rPr kumimoji="1" lang="ja-JP" altLang="en-US"/>
              <a:t>　　　　・第</a:t>
            </a:r>
            <a:r>
              <a:rPr kumimoji="1" lang="en-US" altLang="ja-JP" dirty="0"/>
              <a:t>18</a:t>
            </a:r>
            <a:r>
              <a:rPr kumimoji="1" lang="ja-JP" altLang="en-US"/>
              <a:t>回データビジネス創造コンテスト</a:t>
            </a:r>
          </a:p>
        </p:txBody>
      </p:sp>
      <p:sp>
        <p:nvSpPr>
          <p:cNvPr id="50" name="Freeform 7">
            <a:extLst>
              <a:ext uri="{FF2B5EF4-FFF2-40B4-BE49-F238E27FC236}">
                <a16:creationId xmlns:a16="http://schemas.microsoft.com/office/drawing/2014/main" id="{68DBB42C-7E45-45C1-1D95-29380D229235}"/>
              </a:ext>
            </a:extLst>
          </p:cNvPr>
          <p:cNvSpPr/>
          <p:nvPr/>
        </p:nvSpPr>
        <p:spPr>
          <a:xfrm>
            <a:off x="15609356" y="5524037"/>
            <a:ext cx="1821353" cy="1498063"/>
          </a:xfrm>
          <a:custGeom>
            <a:avLst/>
            <a:gdLst/>
            <a:ahLst/>
            <a:cxnLst/>
            <a:rect l="l" t="t" r="r" b="b"/>
            <a:pathLst>
              <a:path w="1821353" h="1498063">
                <a:moveTo>
                  <a:pt x="0" y="0"/>
                </a:moveTo>
                <a:lnTo>
                  <a:pt x="1821353" y="0"/>
                </a:lnTo>
                <a:lnTo>
                  <a:pt x="1821353" y="1498063"/>
                </a:lnTo>
                <a:lnTo>
                  <a:pt x="0" y="14980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51" name="Freeform 17">
            <a:extLst>
              <a:ext uri="{FF2B5EF4-FFF2-40B4-BE49-F238E27FC236}">
                <a16:creationId xmlns:a16="http://schemas.microsoft.com/office/drawing/2014/main" id="{615ABD45-A9A1-BFE8-2736-51FA63AE09A6}"/>
              </a:ext>
            </a:extLst>
          </p:cNvPr>
          <p:cNvSpPr/>
          <p:nvPr/>
        </p:nvSpPr>
        <p:spPr>
          <a:xfrm>
            <a:off x="13554593" y="7197831"/>
            <a:ext cx="2087893" cy="1498063"/>
          </a:xfrm>
          <a:custGeom>
            <a:avLst/>
            <a:gdLst/>
            <a:ahLst/>
            <a:cxnLst/>
            <a:rect l="l" t="t" r="r" b="b"/>
            <a:pathLst>
              <a:path w="2087893" h="1498063">
                <a:moveTo>
                  <a:pt x="0" y="0"/>
                </a:moveTo>
                <a:lnTo>
                  <a:pt x="2087892" y="0"/>
                </a:lnTo>
                <a:lnTo>
                  <a:pt x="2087892" y="1498063"/>
                </a:lnTo>
                <a:lnTo>
                  <a:pt x="0" y="14980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ja-JP" altLang="en-US"/>
          </a:p>
        </p:txBody>
      </p:sp>
      <p:cxnSp>
        <p:nvCxnSpPr>
          <p:cNvPr id="52" name="直線コネクタ 51">
            <a:extLst>
              <a:ext uri="{FF2B5EF4-FFF2-40B4-BE49-F238E27FC236}">
                <a16:creationId xmlns:a16="http://schemas.microsoft.com/office/drawing/2014/main" id="{A1B9E311-C16B-5054-3D16-AB1812E4E7BC}"/>
              </a:ext>
            </a:extLst>
          </p:cNvPr>
          <p:cNvCxnSpPr>
            <a:cxnSpLocks/>
          </p:cNvCxnSpPr>
          <p:nvPr/>
        </p:nvCxnSpPr>
        <p:spPr>
          <a:xfrm>
            <a:off x="4711126" y="4610100"/>
            <a:ext cx="382327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a:extLst>
            <a:ext uri="{FF2B5EF4-FFF2-40B4-BE49-F238E27FC236}">
              <a16:creationId xmlns:a16="http://schemas.microsoft.com/office/drawing/2014/main" id="{A0BD7821-3721-3812-B78A-486A10D6F829}"/>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B50F03D-75B2-4C53-786F-E9410491EB99}"/>
              </a:ext>
            </a:extLst>
          </p:cNvPr>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a:extLst>
              <a:ext uri="{FF2B5EF4-FFF2-40B4-BE49-F238E27FC236}">
                <a16:creationId xmlns:a16="http://schemas.microsoft.com/office/drawing/2014/main" id="{654D9C7A-3C6C-7D9C-CD61-4302600A4AAE}"/>
              </a:ext>
            </a:extLst>
          </p:cNvPr>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4" name="Freeform 4">
            <a:extLst>
              <a:ext uri="{FF2B5EF4-FFF2-40B4-BE49-F238E27FC236}">
                <a16:creationId xmlns:a16="http://schemas.microsoft.com/office/drawing/2014/main" id="{A48CBEC6-71BF-98A7-9490-6B5B5DA3CE33}"/>
              </a:ext>
            </a:extLst>
          </p:cNvPr>
          <p:cNvSpPr/>
          <p:nvPr/>
        </p:nvSpPr>
        <p:spPr>
          <a:xfrm flipH="1">
            <a:off x="13374676" y="2004868"/>
            <a:ext cx="5352794" cy="6277264"/>
          </a:xfrm>
          <a:custGeom>
            <a:avLst/>
            <a:gdLst/>
            <a:ahLst/>
            <a:cxnLst/>
            <a:rect l="l" t="t" r="r" b="b"/>
            <a:pathLst>
              <a:path w="5352794" h="627726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5" name="TextBox 5">
            <a:extLst>
              <a:ext uri="{FF2B5EF4-FFF2-40B4-BE49-F238E27FC236}">
                <a16:creationId xmlns:a16="http://schemas.microsoft.com/office/drawing/2014/main" id="{52BFF5DF-7443-587C-2458-670E08769821}"/>
              </a:ext>
            </a:extLst>
          </p:cNvPr>
          <p:cNvSpPr txBox="1"/>
          <p:nvPr/>
        </p:nvSpPr>
        <p:spPr>
          <a:xfrm>
            <a:off x="1680878" y="6580668"/>
            <a:ext cx="14995704" cy="2801793"/>
          </a:xfrm>
          <a:prstGeom prst="rect">
            <a:avLst/>
          </a:prstGeom>
        </p:spPr>
        <p:txBody>
          <a:bodyPr lIns="0" tIns="0" rIns="0" bIns="0" rtlCol="0" anchor="t">
            <a:spAutoFit/>
          </a:bodyPr>
          <a:lstStyle/>
          <a:p>
            <a:pPr marL="0" lvl="0" indent="0" algn="r">
              <a:lnSpc>
                <a:spcPts val="24999"/>
              </a:lnSpc>
            </a:pPr>
            <a:r>
              <a:rPr lang="en-US" sz="12000" b="1" dirty="0">
                <a:solidFill>
                  <a:srgbClr val="CCCCCC"/>
                </a:solidFill>
                <a:latin typeface="Open Sans Bold"/>
                <a:ea typeface="Open Sans Bold"/>
                <a:cs typeface="Open Sans Bold"/>
                <a:sym typeface="Open Sans Bold"/>
              </a:rPr>
              <a:t>Conclusion</a:t>
            </a:r>
            <a:endParaRPr lang="en-US" sz="12000" b="1" u="none" strike="noStrike" dirty="0">
              <a:solidFill>
                <a:srgbClr val="CCCCCC"/>
              </a:solidFill>
              <a:latin typeface="Open Sans Bold"/>
              <a:ea typeface="Open Sans Bold"/>
              <a:cs typeface="Open Sans Bold"/>
              <a:sym typeface="Open Sans Bold"/>
            </a:endParaRPr>
          </a:p>
        </p:txBody>
      </p:sp>
      <p:sp>
        <p:nvSpPr>
          <p:cNvPr id="6" name="AutoShape 6">
            <a:extLst>
              <a:ext uri="{FF2B5EF4-FFF2-40B4-BE49-F238E27FC236}">
                <a16:creationId xmlns:a16="http://schemas.microsoft.com/office/drawing/2014/main" id="{9F00A045-8E14-1815-E61B-11DEB276B154}"/>
              </a:ext>
            </a:extLst>
          </p:cNvPr>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7" name="AutoShape 7">
            <a:extLst>
              <a:ext uri="{FF2B5EF4-FFF2-40B4-BE49-F238E27FC236}">
                <a16:creationId xmlns:a16="http://schemas.microsoft.com/office/drawing/2014/main" id="{FBF9C2F1-628B-018B-B59A-A43B74701C2C}"/>
              </a:ext>
            </a:extLst>
          </p:cNvPr>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8" name="TextBox 8">
            <a:extLst>
              <a:ext uri="{FF2B5EF4-FFF2-40B4-BE49-F238E27FC236}">
                <a16:creationId xmlns:a16="http://schemas.microsoft.com/office/drawing/2014/main" id="{CC95A80E-F0A8-7057-519F-DC36143BB488}"/>
              </a:ext>
            </a:extLst>
          </p:cNvPr>
          <p:cNvSpPr txBox="1"/>
          <p:nvPr/>
        </p:nvSpPr>
        <p:spPr>
          <a:xfrm>
            <a:off x="3574300" y="4036514"/>
            <a:ext cx="11290747" cy="1028700"/>
          </a:xfrm>
          <a:prstGeom prst="rect">
            <a:avLst/>
          </a:prstGeom>
        </p:spPr>
        <p:txBody>
          <a:bodyPr lIns="0" tIns="0" rIns="0" bIns="0" rtlCol="0" anchor="t">
            <a:spAutoFit/>
          </a:bodyPr>
          <a:lstStyle/>
          <a:p>
            <a:pPr algn="l">
              <a:lnSpc>
                <a:spcPts val="8400"/>
              </a:lnSpc>
            </a:pPr>
            <a:r>
              <a:rPr lang="en-US" sz="6000" b="1" spc="300" dirty="0" err="1">
                <a:solidFill>
                  <a:srgbClr val="1B1B1B"/>
                </a:solidFill>
                <a:latin typeface="Noto Sans JP Heavy"/>
                <a:ea typeface="Noto Sans JP Heavy"/>
                <a:cs typeface="Noto Sans JP Heavy"/>
                <a:sym typeface="Noto Sans JP Heavy"/>
              </a:rPr>
              <a:t>まとめ</a:t>
            </a:r>
            <a:endParaRPr lang="en-US" sz="6000" b="1" spc="300" dirty="0">
              <a:solidFill>
                <a:srgbClr val="1B1B1B"/>
              </a:solidFill>
              <a:latin typeface="Noto Sans JP Heavy"/>
              <a:ea typeface="Noto Sans JP Heavy"/>
              <a:cs typeface="Noto Sans JP Heavy"/>
              <a:sym typeface="Noto Sans JP Heavy"/>
            </a:endParaRPr>
          </a:p>
        </p:txBody>
      </p:sp>
      <p:sp>
        <p:nvSpPr>
          <p:cNvPr id="9" name="TextBox 9">
            <a:extLst>
              <a:ext uri="{FF2B5EF4-FFF2-40B4-BE49-F238E27FC236}">
                <a16:creationId xmlns:a16="http://schemas.microsoft.com/office/drawing/2014/main" id="{DA2466D7-DD09-1C5E-2216-240026F53A39}"/>
              </a:ext>
            </a:extLst>
          </p:cNvPr>
          <p:cNvSpPr txBox="1"/>
          <p:nvPr/>
        </p:nvSpPr>
        <p:spPr>
          <a:xfrm>
            <a:off x="3574300" y="5411485"/>
            <a:ext cx="6931842" cy="412485"/>
          </a:xfrm>
          <a:prstGeom prst="rect">
            <a:avLst/>
          </a:prstGeom>
        </p:spPr>
        <p:txBody>
          <a:bodyPr lIns="0" tIns="0" rIns="0" bIns="0" rtlCol="0" anchor="t">
            <a:spAutoFit/>
          </a:bodyPr>
          <a:lstStyle/>
          <a:p>
            <a:pPr algn="l">
              <a:lnSpc>
                <a:spcPts val="3600"/>
              </a:lnSpc>
            </a:pPr>
            <a:r>
              <a:rPr lang="en-US" sz="2000" spc="100" dirty="0">
                <a:solidFill>
                  <a:srgbClr val="1B1B1B"/>
                </a:solidFill>
                <a:latin typeface="Noto Sans JP"/>
                <a:ea typeface="Noto Sans JP"/>
                <a:cs typeface="Noto Sans JP"/>
                <a:sym typeface="Noto Sans JP"/>
              </a:rPr>
              <a:t>2025年上半期の目標をまとめます</a:t>
            </a:r>
          </a:p>
        </p:txBody>
      </p:sp>
      <p:grpSp>
        <p:nvGrpSpPr>
          <p:cNvPr id="10" name="Group 10">
            <a:extLst>
              <a:ext uri="{FF2B5EF4-FFF2-40B4-BE49-F238E27FC236}">
                <a16:creationId xmlns:a16="http://schemas.microsoft.com/office/drawing/2014/main" id="{39F1E0ED-2836-AD97-74E1-18E0516C40B9}"/>
              </a:ext>
            </a:extLst>
          </p:cNvPr>
          <p:cNvGrpSpPr/>
          <p:nvPr/>
        </p:nvGrpSpPr>
        <p:grpSpPr>
          <a:xfrm>
            <a:off x="1611418" y="3934645"/>
            <a:ext cx="1213487" cy="1346739"/>
            <a:chOff x="0" y="0"/>
            <a:chExt cx="319601" cy="354697"/>
          </a:xfrm>
        </p:grpSpPr>
        <p:sp>
          <p:nvSpPr>
            <p:cNvPr id="11" name="Freeform 11">
              <a:extLst>
                <a:ext uri="{FF2B5EF4-FFF2-40B4-BE49-F238E27FC236}">
                  <a16:creationId xmlns:a16="http://schemas.microsoft.com/office/drawing/2014/main" id="{F8F0883B-19AE-55DC-D046-62DBD1FF1AD2}"/>
                </a:ext>
              </a:extLst>
            </p:cNvPr>
            <p:cNvSpPr/>
            <p:nvPr/>
          </p:nvSpPr>
          <p:spPr>
            <a:xfrm>
              <a:off x="0" y="0"/>
              <a:ext cx="319601" cy="354697"/>
            </a:xfrm>
            <a:custGeom>
              <a:avLst/>
              <a:gdLst/>
              <a:ahLst/>
              <a:cxnLst/>
              <a:rect l="l" t="t" r="r" b="b"/>
              <a:pathLst>
                <a:path w="319601" h="354697">
                  <a:moveTo>
                    <a:pt x="0" y="0"/>
                  </a:moveTo>
                  <a:lnTo>
                    <a:pt x="319601" y="0"/>
                  </a:lnTo>
                  <a:lnTo>
                    <a:pt x="319601" y="354697"/>
                  </a:lnTo>
                  <a:lnTo>
                    <a:pt x="0" y="354697"/>
                  </a:lnTo>
                  <a:close/>
                </a:path>
              </a:pathLst>
            </a:custGeom>
            <a:solidFill>
              <a:srgbClr val="1B1B1B"/>
            </a:solidFill>
          </p:spPr>
          <p:txBody>
            <a:bodyPr/>
            <a:lstStyle/>
            <a:p>
              <a:endParaRPr lang="ja-JP" altLang="en-US"/>
            </a:p>
          </p:txBody>
        </p:sp>
        <p:sp>
          <p:nvSpPr>
            <p:cNvPr id="12" name="TextBox 12">
              <a:extLst>
                <a:ext uri="{FF2B5EF4-FFF2-40B4-BE49-F238E27FC236}">
                  <a16:creationId xmlns:a16="http://schemas.microsoft.com/office/drawing/2014/main" id="{D9B19F2E-3A9E-E120-6BCB-2DAEA32B5683}"/>
                </a:ext>
              </a:extLst>
            </p:cNvPr>
            <p:cNvSpPr txBox="1"/>
            <p:nvPr/>
          </p:nvSpPr>
          <p:spPr>
            <a:xfrm>
              <a:off x="0" y="-47625"/>
              <a:ext cx="319601" cy="402322"/>
            </a:xfrm>
            <a:prstGeom prst="rect">
              <a:avLst/>
            </a:prstGeom>
          </p:spPr>
          <p:txBody>
            <a:bodyPr lIns="50800" tIns="50800" rIns="50800" bIns="50800" rtlCol="0" anchor="ctr"/>
            <a:lstStyle/>
            <a:p>
              <a:pPr algn="ctr">
                <a:lnSpc>
                  <a:spcPts val="3359"/>
                </a:lnSpc>
              </a:pPr>
              <a:endParaRPr/>
            </a:p>
          </p:txBody>
        </p:sp>
      </p:grpSp>
      <p:sp>
        <p:nvSpPr>
          <p:cNvPr id="13" name="TextBox 13">
            <a:extLst>
              <a:ext uri="{FF2B5EF4-FFF2-40B4-BE49-F238E27FC236}">
                <a16:creationId xmlns:a16="http://schemas.microsoft.com/office/drawing/2014/main" id="{E57AE95F-9D29-27A6-585E-772224915606}"/>
              </a:ext>
            </a:extLst>
          </p:cNvPr>
          <p:cNvSpPr txBox="1"/>
          <p:nvPr/>
        </p:nvSpPr>
        <p:spPr>
          <a:xfrm>
            <a:off x="1611418" y="4069851"/>
            <a:ext cx="1213487" cy="828675"/>
          </a:xfrm>
          <a:prstGeom prst="rect">
            <a:avLst/>
          </a:prstGeom>
        </p:spPr>
        <p:txBody>
          <a:bodyPr lIns="0" tIns="0" rIns="0" bIns="0" rtlCol="0" anchor="t">
            <a:spAutoFit/>
          </a:bodyPr>
          <a:lstStyle/>
          <a:p>
            <a:pPr marL="0" lvl="0" indent="0" algn="ctr">
              <a:lnSpc>
                <a:spcPts val="7199"/>
              </a:lnSpc>
              <a:spcBef>
                <a:spcPct val="0"/>
              </a:spcBef>
            </a:pPr>
            <a:r>
              <a:rPr lang="en-US" sz="3999" b="1" u="none" strike="noStrike" dirty="0">
                <a:solidFill>
                  <a:srgbClr val="FAFAFA"/>
                </a:solidFill>
                <a:latin typeface="Open Sans Bold"/>
                <a:ea typeface="Open Sans Bold"/>
                <a:cs typeface="Open Sans Bold"/>
                <a:sym typeface="Open Sans Bold"/>
              </a:rPr>
              <a:t>04</a:t>
            </a:r>
          </a:p>
        </p:txBody>
      </p:sp>
      <p:sp>
        <p:nvSpPr>
          <p:cNvPr id="15" name="スライド番号プレースホルダー 14">
            <a:extLst>
              <a:ext uri="{FF2B5EF4-FFF2-40B4-BE49-F238E27FC236}">
                <a16:creationId xmlns:a16="http://schemas.microsoft.com/office/drawing/2014/main" id="{C5CB1B72-A7FF-723B-5E04-7ED23EC25D83}"/>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Tree>
    <p:extLst>
      <p:ext uri="{BB962C8B-B14F-4D97-AF65-F5344CB8AC3E}">
        <p14:creationId xmlns:p14="http://schemas.microsoft.com/office/powerpoint/2010/main" val="799934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435CA-D152-8F81-EFE8-354827ED634B}"/>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A101DF7A-CD74-7C65-91D8-C4AEC3A4E13D}"/>
              </a:ext>
            </a:extLst>
          </p:cNvPr>
          <p:cNvSpPr/>
          <p:nvPr/>
        </p:nvSpPr>
        <p:spPr>
          <a:xfrm>
            <a:off x="857250" y="2361305"/>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a:extLst>
              <a:ext uri="{FF2B5EF4-FFF2-40B4-BE49-F238E27FC236}">
                <a16:creationId xmlns:a16="http://schemas.microsoft.com/office/drawing/2014/main" id="{0F41B722-AAA2-6FC6-C16A-1972F27D3DF7}"/>
              </a:ext>
            </a:extLst>
          </p:cNvPr>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4" name="AutoShape 4">
            <a:extLst>
              <a:ext uri="{FF2B5EF4-FFF2-40B4-BE49-F238E27FC236}">
                <a16:creationId xmlns:a16="http://schemas.microsoft.com/office/drawing/2014/main" id="{22328127-AB3B-D93A-C955-ECA252BB0F8A}"/>
              </a:ext>
            </a:extLst>
          </p:cNvPr>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AutoShape 5">
            <a:extLst>
              <a:ext uri="{FF2B5EF4-FFF2-40B4-BE49-F238E27FC236}">
                <a16:creationId xmlns:a16="http://schemas.microsoft.com/office/drawing/2014/main" id="{1CF7A824-D44A-58C2-3A06-394D929EBD13}"/>
              </a:ext>
            </a:extLst>
          </p:cNvPr>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6" name="AutoShape 6">
            <a:extLst>
              <a:ext uri="{FF2B5EF4-FFF2-40B4-BE49-F238E27FC236}">
                <a16:creationId xmlns:a16="http://schemas.microsoft.com/office/drawing/2014/main" id="{330D40B0-0750-E98A-5E8C-D152A218C71E}"/>
              </a:ext>
            </a:extLst>
          </p:cNvPr>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7" name="Group 7">
            <a:extLst>
              <a:ext uri="{FF2B5EF4-FFF2-40B4-BE49-F238E27FC236}">
                <a16:creationId xmlns:a16="http://schemas.microsoft.com/office/drawing/2014/main" id="{C055F652-5CC9-4CE6-850E-30A0AD3D9466}"/>
              </a:ext>
            </a:extLst>
          </p:cNvPr>
          <p:cNvGrpSpPr/>
          <p:nvPr/>
        </p:nvGrpSpPr>
        <p:grpSpPr>
          <a:xfrm>
            <a:off x="1282599" y="650625"/>
            <a:ext cx="1213487" cy="1720205"/>
            <a:chOff x="0" y="0"/>
            <a:chExt cx="319601" cy="453058"/>
          </a:xfrm>
        </p:grpSpPr>
        <p:sp>
          <p:nvSpPr>
            <p:cNvPr id="8" name="Freeform 8">
              <a:extLst>
                <a:ext uri="{FF2B5EF4-FFF2-40B4-BE49-F238E27FC236}">
                  <a16:creationId xmlns:a16="http://schemas.microsoft.com/office/drawing/2014/main" id="{B8D3DDED-CD5B-57BC-EE3A-7EC3AB0B9F25}"/>
                </a:ext>
              </a:extLst>
            </p:cNvPr>
            <p:cNvSpPr/>
            <p:nvPr/>
          </p:nvSpPr>
          <p:spPr>
            <a:xfrm>
              <a:off x="0" y="0"/>
              <a:ext cx="319601" cy="453058"/>
            </a:xfrm>
            <a:custGeom>
              <a:avLst/>
              <a:gdLst/>
              <a:ahLst/>
              <a:cxnLst/>
              <a:rect l="l" t="t" r="r" b="b"/>
              <a:pathLst>
                <a:path w="319601" h="453058">
                  <a:moveTo>
                    <a:pt x="0" y="0"/>
                  </a:moveTo>
                  <a:lnTo>
                    <a:pt x="319601" y="0"/>
                  </a:lnTo>
                  <a:lnTo>
                    <a:pt x="319601" y="453058"/>
                  </a:lnTo>
                  <a:lnTo>
                    <a:pt x="0" y="453058"/>
                  </a:lnTo>
                  <a:close/>
                </a:path>
              </a:pathLst>
            </a:custGeom>
            <a:solidFill>
              <a:srgbClr val="1B1B1B"/>
            </a:solidFill>
          </p:spPr>
          <p:txBody>
            <a:bodyPr/>
            <a:lstStyle/>
            <a:p>
              <a:endParaRPr lang="ja-JP" altLang="en-US"/>
            </a:p>
          </p:txBody>
        </p:sp>
        <p:sp>
          <p:nvSpPr>
            <p:cNvPr id="9" name="TextBox 9">
              <a:extLst>
                <a:ext uri="{FF2B5EF4-FFF2-40B4-BE49-F238E27FC236}">
                  <a16:creationId xmlns:a16="http://schemas.microsoft.com/office/drawing/2014/main" id="{AFCF4E0A-A3A0-763B-7AD5-BC8AB6484611}"/>
                </a:ext>
              </a:extLst>
            </p:cNvPr>
            <p:cNvSpPr txBox="1"/>
            <p:nvPr/>
          </p:nvSpPr>
          <p:spPr>
            <a:xfrm>
              <a:off x="0" y="-47625"/>
              <a:ext cx="319601" cy="500683"/>
            </a:xfrm>
            <a:prstGeom prst="rect">
              <a:avLst/>
            </a:prstGeom>
          </p:spPr>
          <p:txBody>
            <a:bodyPr lIns="50800" tIns="50800" rIns="50800" bIns="50800" rtlCol="0" anchor="ctr"/>
            <a:lstStyle/>
            <a:p>
              <a:pPr algn="ctr">
                <a:lnSpc>
                  <a:spcPts val="3359"/>
                </a:lnSpc>
              </a:pPr>
              <a:endParaRPr/>
            </a:p>
          </p:txBody>
        </p:sp>
      </p:grpSp>
      <p:sp>
        <p:nvSpPr>
          <p:cNvPr id="15" name="TextBox 15">
            <a:extLst>
              <a:ext uri="{FF2B5EF4-FFF2-40B4-BE49-F238E27FC236}">
                <a16:creationId xmlns:a16="http://schemas.microsoft.com/office/drawing/2014/main" id="{8FF3DD7C-51E6-F5EF-A690-40DA1DF61F0F}"/>
              </a:ext>
            </a:extLst>
          </p:cNvPr>
          <p:cNvSpPr txBox="1"/>
          <p:nvPr/>
        </p:nvSpPr>
        <p:spPr>
          <a:xfrm>
            <a:off x="12741954" y="3288519"/>
            <a:ext cx="4688796" cy="4856714"/>
          </a:xfrm>
          <a:prstGeom prst="rect">
            <a:avLst/>
          </a:prstGeom>
        </p:spPr>
        <p:txBody>
          <a:bodyPr lIns="50800" tIns="50800" rIns="50800" bIns="50800" rtlCol="0" anchor="ctr"/>
          <a:lstStyle/>
          <a:p>
            <a:pPr algn="ctr">
              <a:lnSpc>
                <a:spcPts val="2240"/>
              </a:lnSpc>
            </a:pPr>
            <a:endParaRPr/>
          </a:p>
        </p:txBody>
      </p:sp>
      <p:sp>
        <p:nvSpPr>
          <p:cNvPr id="34" name="TextBox 34">
            <a:extLst>
              <a:ext uri="{FF2B5EF4-FFF2-40B4-BE49-F238E27FC236}">
                <a16:creationId xmlns:a16="http://schemas.microsoft.com/office/drawing/2014/main" id="{3C9CA33F-0EF1-0E3A-46A4-1E7B78A1B522}"/>
              </a:ext>
            </a:extLst>
          </p:cNvPr>
          <p:cNvSpPr txBox="1"/>
          <p:nvPr/>
        </p:nvSpPr>
        <p:spPr>
          <a:xfrm>
            <a:off x="1561344" y="3124148"/>
            <a:ext cx="17945856" cy="6339621"/>
          </a:xfrm>
          <a:prstGeom prst="rect">
            <a:avLst/>
          </a:prstGeom>
        </p:spPr>
        <p:txBody>
          <a:bodyPr wrap="square" lIns="0" tIns="0" rIns="0" bIns="0" rtlCol="0" anchor="t">
            <a:spAutoFit/>
          </a:bodyPr>
          <a:lstStyle/>
          <a:p>
            <a:pPr algn="l">
              <a:lnSpc>
                <a:spcPts val="8400"/>
              </a:lnSpc>
            </a:pPr>
            <a:r>
              <a:rPr lang="en-US" sz="3600" b="1" u="sng" spc="300" dirty="0" err="1">
                <a:solidFill>
                  <a:schemeClr val="accent6">
                    <a:lumMod val="75000"/>
                  </a:schemeClr>
                </a:solidFill>
                <a:latin typeface="Noto Sans JP Heavy"/>
                <a:ea typeface="Noto Sans JP Heavy"/>
                <a:cs typeface="Noto Sans JP Heavy"/>
                <a:sym typeface="Noto Sans JP Heavy"/>
              </a:rPr>
              <a:t>成長目的</a:t>
            </a:r>
            <a:endParaRPr lang="en-US" sz="4800" b="1" u="sng" spc="300" dirty="0">
              <a:solidFill>
                <a:schemeClr val="accent6">
                  <a:lumMod val="75000"/>
                </a:schemeClr>
              </a:solidFill>
              <a:latin typeface="Noto Sans JP Heavy"/>
              <a:ea typeface="Noto Sans JP Heavy"/>
              <a:cs typeface="Noto Sans JP Heavy"/>
              <a:sym typeface="Noto Sans JP Heavy"/>
            </a:endParaRPr>
          </a:p>
          <a:p>
            <a:pPr algn="l">
              <a:lnSpc>
                <a:spcPts val="8400"/>
              </a:lnSpc>
            </a:pPr>
            <a:r>
              <a:rPr lang="en-US" sz="5000" b="1" spc="300" dirty="0">
                <a:solidFill>
                  <a:srgbClr val="1B1B1B"/>
                </a:solidFill>
                <a:latin typeface="Noto Sans JP Heavy"/>
                <a:ea typeface="Noto Sans JP Heavy"/>
                <a:cs typeface="Noto Sans JP Heavy"/>
                <a:sym typeface="Noto Sans JP Heavy"/>
              </a:rPr>
              <a:t>	</a:t>
            </a:r>
            <a:r>
              <a:rPr lang="en-US" altLang="ja-JP" sz="5000" b="1" spc="300" dirty="0" err="1">
                <a:solidFill>
                  <a:srgbClr val="1B1B1B"/>
                </a:solidFill>
                <a:latin typeface="Noto Sans JP Heavy"/>
                <a:ea typeface="Noto Sans JP Heavy"/>
                <a:cs typeface="Noto Sans JP Heavy"/>
                <a:sym typeface="Noto Sans JP Heavy"/>
              </a:rPr>
              <a:t>パーソナライズされた話題生成サー</a:t>
            </a:r>
            <a:r>
              <a:rPr lang="en-US" altLang="ja-JP" sz="5000" b="1" spc="300" dirty="0" err="1">
                <a:latin typeface="Noto Sans JP Heavy"/>
                <a:ea typeface="Noto Sans JP Heavy"/>
                <a:cs typeface="Noto Sans JP Heavy"/>
                <a:sym typeface="Noto Sans JP Heavy"/>
              </a:rPr>
              <a:t>ビスの実現</a:t>
            </a:r>
            <a:endParaRPr lang="en-US" altLang="ja-JP" sz="5000" b="1" spc="300" dirty="0">
              <a:latin typeface="Noto Sans JP Heavy"/>
              <a:ea typeface="Noto Sans JP Heavy"/>
              <a:cs typeface="Noto Sans JP Heavy"/>
              <a:sym typeface="Noto Sans JP Heavy"/>
            </a:endParaRPr>
          </a:p>
          <a:p>
            <a:pPr algn="l">
              <a:lnSpc>
                <a:spcPts val="8400"/>
              </a:lnSpc>
            </a:pPr>
            <a:endParaRPr lang="en-US" sz="900" b="1" spc="300" dirty="0">
              <a:solidFill>
                <a:srgbClr val="1B1B1B"/>
              </a:solidFill>
              <a:latin typeface="Noto Sans JP Heavy"/>
              <a:ea typeface="Noto Sans JP Heavy"/>
              <a:cs typeface="Noto Sans JP Heavy"/>
              <a:sym typeface="Noto Sans JP Heavy"/>
            </a:endParaRPr>
          </a:p>
          <a:p>
            <a:pPr algn="l">
              <a:lnSpc>
                <a:spcPts val="8400"/>
              </a:lnSpc>
            </a:pPr>
            <a:r>
              <a:rPr lang="en-US" sz="3600" b="1" u="sng" spc="300" dirty="0" err="1">
                <a:solidFill>
                  <a:schemeClr val="accent6">
                    <a:lumMod val="75000"/>
                  </a:schemeClr>
                </a:solidFill>
                <a:latin typeface="Noto Sans JP Heavy"/>
                <a:ea typeface="Noto Sans JP Heavy"/>
                <a:cs typeface="Noto Sans JP Heavy"/>
                <a:sym typeface="Noto Sans JP Heavy"/>
              </a:rPr>
              <a:t>交流目的</a:t>
            </a:r>
            <a:endParaRPr lang="en-US" sz="3600" b="1" u="sng" spc="300" dirty="0">
              <a:solidFill>
                <a:schemeClr val="accent6">
                  <a:lumMod val="75000"/>
                </a:schemeClr>
              </a:solidFill>
              <a:latin typeface="Noto Sans JP Heavy"/>
              <a:ea typeface="Noto Sans JP Heavy"/>
              <a:cs typeface="Noto Sans JP Heavy"/>
              <a:sym typeface="Noto Sans JP Heavy"/>
            </a:endParaRPr>
          </a:p>
          <a:p>
            <a:pPr>
              <a:lnSpc>
                <a:spcPts val="8400"/>
              </a:lnSpc>
            </a:pPr>
            <a:r>
              <a:rPr lang="en-US" altLang="ja-JP" sz="5000" b="1" spc="300" dirty="0">
                <a:solidFill>
                  <a:srgbClr val="1B1B1B"/>
                </a:solidFill>
                <a:latin typeface="Noto Sans JP Heavy"/>
                <a:ea typeface="Noto Sans JP Heavy"/>
                <a:cs typeface="Noto Sans JP Heavy"/>
                <a:sym typeface="Noto Sans JP Heavy"/>
              </a:rPr>
              <a:t>	</a:t>
            </a:r>
            <a:r>
              <a:rPr lang="en-US" altLang="ja-JP" sz="5000" b="1" spc="300" dirty="0" err="1">
                <a:solidFill>
                  <a:srgbClr val="1B1B1B"/>
                </a:solidFill>
                <a:latin typeface="Noto Sans JP Heavy"/>
                <a:ea typeface="Noto Sans JP Heavy"/>
                <a:cs typeface="Noto Sans JP Heavy"/>
                <a:sym typeface="Noto Sans JP Heavy"/>
              </a:rPr>
              <a:t>ハッカソン</a:t>
            </a:r>
            <a:r>
              <a:rPr lang="en-US" altLang="ja-JP" sz="5000" spc="300" dirty="0" err="1">
                <a:solidFill>
                  <a:srgbClr val="1B1B1B"/>
                </a:solidFill>
                <a:latin typeface="Noto Sans JP Heavy"/>
                <a:ea typeface="Noto Sans JP Heavy"/>
                <a:cs typeface="Noto Sans JP Heavy"/>
                <a:sym typeface="Noto Sans JP Heavy"/>
              </a:rPr>
              <a:t>or</a:t>
            </a:r>
            <a:r>
              <a:rPr lang="en-US" altLang="ja-JP" sz="5000" b="1" spc="300" dirty="0" err="1">
                <a:solidFill>
                  <a:srgbClr val="1B1B1B"/>
                </a:solidFill>
                <a:latin typeface="Noto Sans JP Heavy"/>
                <a:ea typeface="Noto Sans JP Heavy"/>
                <a:cs typeface="Noto Sans JP Heavy"/>
                <a:sym typeface="Noto Sans JP Heavy"/>
              </a:rPr>
              <a:t>コンテストに参加</a:t>
            </a:r>
            <a:endParaRPr lang="en-US" altLang="ja-JP" sz="5000" b="1" spc="300" dirty="0">
              <a:solidFill>
                <a:srgbClr val="1B1B1B"/>
              </a:solidFill>
              <a:latin typeface="Noto Sans JP Heavy"/>
              <a:ea typeface="Noto Sans JP Heavy"/>
              <a:cs typeface="Noto Sans JP Heavy"/>
              <a:sym typeface="Noto Sans JP Heavy"/>
            </a:endParaRPr>
          </a:p>
          <a:p>
            <a:pPr algn="l">
              <a:lnSpc>
                <a:spcPts val="8400"/>
              </a:lnSpc>
            </a:pPr>
            <a:endParaRPr lang="en-US" sz="4400" b="1" spc="300" dirty="0">
              <a:solidFill>
                <a:srgbClr val="1B1B1B"/>
              </a:solidFill>
              <a:latin typeface="Noto Sans JP Heavy"/>
              <a:ea typeface="Noto Sans JP Heavy"/>
              <a:cs typeface="Noto Sans JP Heavy"/>
              <a:sym typeface="Noto Sans JP Heavy"/>
            </a:endParaRPr>
          </a:p>
        </p:txBody>
      </p:sp>
      <p:sp>
        <p:nvSpPr>
          <p:cNvPr id="41" name="TextBox 41">
            <a:extLst>
              <a:ext uri="{FF2B5EF4-FFF2-40B4-BE49-F238E27FC236}">
                <a16:creationId xmlns:a16="http://schemas.microsoft.com/office/drawing/2014/main" id="{21E9204F-0F95-29A6-D087-63E358CA67A8}"/>
              </a:ext>
            </a:extLst>
          </p:cNvPr>
          <p:cNvSpPr txBox="1"/>
          <p:nvPr/>
        </p:nvSpPr>
        <p:spPr>
          <a:xfrm>
            <a:off x="2949343" y="1371153"/>
            <a:ext cx="14309957" cy="579133"/>
          </a:xfrm>
          <a:prstGeom prst="rect">
            <a:avLst/>
          </a:prstGeom>
        </p:spPr>
        <p:txBody>
          <a:bodyPr lIns="0" tIns="0" rIns="0" bIns="0" rtlCol="0" anchor="t">
            <a:spAutoFit/>
          </a:bodyPr>
          <a:lstStyle/>
          <a:p>
            <a:pPr>
              <a:lnSpc>
                <a:spcPts val="4900"/>
              </a:lnSpc>
            </a:pPr>
            <a:r>
              <a:rPr lang="en-US" altLang="ja-JP" sz="3500" b="1" spc="175" dirty="0">
                <a:solidFill>
                  <a:srgbClr val="1B1B1B"/>
                </a:solidFill>
                <a:latin typeface="Noto Sans JP Heavy"/>
                <a:ea typeface="Noto Sans JP Heavy"/>
                <a:cs typeface="Noto Sans JP Heavy"/>
                <a:sym typeface="Noto Sans JP Heavy"/>
              </a:rPr>
              <a:t>2025年上半期の目標</a:t>
            </a:r>
          </a:p>
        </p:txBody>
      </p:sp>
      <p:sp>
        <p:nvSpPr>
          <p:cNvPr id="42" name="TextBox 42">
            <a:extLst>
              <a:ext uri="{FF2B5EF4-FFF2-40B4-BE49-F238E27FC236}">
                <a16:creationId xmlns:a16="http://schemas.microsoft.com/office/drawing/2014/main" id="{E082E14E-3A46-F5C8-80B9-63253AC6F99F}"/>
              </a:ext>
            </a:extLst>
          </p:cNvPr>
          <p:cNvSpPr txBox="1"/>
          <p:nvPr/>
        </p:nvSpPr>
        <p:spPr>
          <a:xfrm>
            <a:off x="1461953" y="1228278"/>
            <a:ext cx="854779" cy="733425"/>
          </a:xfrm>
          <a:prstGeom prst="rect">
            <a:avLst/>
          </a:prstGeom>
        </p:spPr>
        <p:txBody>
          <a:bodyPr lIns="0" tIns="0" rIns="0" bIns="0" rtlCol="0" anchor="t">
            <a:spAutoFit/>
          </a:bodyPr>
          <a:lstStyle/>
          <a:p>
            <a:pPr marL="0" lvl="0" indent="0" algn="ctr">
              <a:lnSpc>
                <a:spcPts val="6300"/>
              </a:lnSpc>
              <a:spcBef>
                <a:spcPct val="0"/>
              </a:spcBef>
            </a:pPr>
            <a:r>
              <a:rPr lang="en-US" sz="3500" b="1" u="none" strike="noStrike" dirty="0">
                <a:solidFill>
                  <a:srgbClr val="FAFAFA"/>
                </a:solidFill>
                <a:latin typeface="Open Sans Bold"/>
                <a:ea typeface="Open Sans Bold"/>
                <a:cs typeface="Open Sans Bold"/>
                <a:sym typeface="Open Sans Bold"/>
              </a:rPr>
              <a:t>06</a:t>
            </a:r>
          </a:p>
        </p:txBody>
      </p:sp>
      <p:sp>
        <p:nvSpPr>
          <p:cNvPr id="44" name="スライド番号プレースホルダー 43">
            <a:extLst>
              <a:ext uri="{FF2B5EF4-FFF2-40B4-BE49-F238E27FC236}">
                <a16:creationId xmlns:a16="http://schemas.microsoft.com/office/drawing/2014/main" id="{B8421EBA-7456-09FD-23C7-970A024F7D76}"/>
              </a:ext>
            </a:extLst>
          </p:cNvPr>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1941256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14" name="Freeform 6">
            <a:extLst>
              <a:ext uri="{FF2B5EF4-FFF2-40B4-BE49-F238E27FC236}">
                <a16:creationId xmlns:a16="http://schemas.microsoft.com/office/drawing/2014/main" id="{92385320-15D0-3B4A-5291-49B51563492C}"/>
              </a:ext>
            </a:extLst>
          </p:cNvPr>
          <p:cNvSpPr/>
          <p:nvPr/>
        </p:nvSpPr>
        <p:spPr>
          <a:xfrm flipH="1">
            <a:off x="13182600" y="4729019"/>
            <a:ext cx="5257800" cy="4510231"/>
          </a:xfrm>
          <a:custGeom>
            <a:avLst/>
            <a:gdLst/>
            <a:ahLst/>
            <a:cxnLst/>
            <a:rect l="l" t="t" r="r" b="b"/>
            <a:pathLst>
              <a:path w="5352794" h="627726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2" name="AutoShape 2"/>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4" name="AutoShape 4"/>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AutoShape 5"/>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6" name="Freeform 6"/>
          <p:cNvSpPr/>
          <p:nvPr/>
        </p:nvSpPr>
        <p:spPr>
          <a:xfrm flipH="1">
            <a:off x="0" y="1191095"/>
            <a:ext cx="5257800" cy="4510231"/>
          </a:xfrm>
          <a:custGeom>
            <a:avLst/>
            <a:gdLst/>
            <a:ahLst/>
            <a:cxnLst/>
            <a:rect l="l" t="t" r="r" b="b"/>
            <a:pathLst>
              <a:path w="5352794" h="627726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8" name="TextBox 8"/>
          <p:cNvSpPr txBox="1"/>
          <p:nvPr/>
        </p:nvSpPr>
        <p:spPr>
          <a:xfrm>
            <a:off x="2476500" y="1332664"/>
            <a:ext cx="13335000" cy="579133"/>
          </a:xfrm>
          <a:prstGeom prst="rect">
            <a:avLst/>
          </a:prstGeom>
        </p:spPr>
        <p:txBody>
          <a:bodyPr lIns="0" tIns="0" rIns="0" bIns="0" rtlCol="0" anchor="t">
            <a:spAutoFit/>
          </a:bodyPr>
          <a:lstStyle/>
          <a:p>
            <a:pPr algn="ctr">
              <a:lnSpc>
                <a:spcPts val="4900"/>
              </a:lnSpc>
            </a:pPr>
            <a:r>
              <a:rPr lang="en-US" sz="3500" spc="175" dirty="0" err="1">
                <a:solidFill>
                  <a:srgbClr val="1B1B1B"/>
                </a:solidFill>
                <a:latin typeface="Noto Sans JP Heavy"/>
                <a:ea typeface="Noto Sans JP Heavy"/>
                <a:cs typeface="Noto Sans JP Heavy"/>
                <a:sym typeface="Open Sans Ultra-Bold"/>
              </a:rPr>
              <a:t>これから半年間よろしくお願いいたします</a:t>
            </a:r>
            <a:r>
              <a:rPr lang="en-US" sz="3500" spc="175" dirty="0">
                <a:solidFill>
                  <a:srgbClr val="1B1B1B"/>
                </a:solidFill>
                <a:latin typeface="Noto Sans JP Heavy"/>
                <a:ea typeface="Noto Sans JP Heavy"/>
                <a:cs typeface="Noto Sans JP Heavy"/>
                <a:sym typeface="Open Sans Ultra-Bold"/>
              </a:rPr>
              <a:t>！</a:t>
            </a:r>
          </a:p>
        </p:txBody>
      </p:sp>
      <p:sp>
        <p:nvSpPr>
          <p:cNvPr id="11" name="スライド番号プレースホルダー 10">
            <a:extLst>
              <a:ext uri="{FF2B5EF4-FFF2-40B4-BE49-F238E27FC236}">
                <a16:creationId xmlns:a16="http://schemas.microsoft.com/office/drawing/2014/main" id="{304117E6-DD49-6CC7-F574-3EAFD7A2BCF5}"/>
              </a:ext>
            </a:extLst>
          </p:cNvPr>
          <p:cNvSpPr>
            <a:spLocks noGrp="1"/>
          </p:cNvSpPr>
          <p:nvPr>
            <p:ph type="sldNum" sz="quarter" idx="12"/>
          </p:nvPr>
        </p:nvSpPr>
        <p:spPr/>
        <p:txBody>
          <a:bodyPr/>
          <a:lstStyle/>
          <a:p>
            <a:fld id="{B6F15528-21DE-4FAA-801E-634DDDAF4B2B}" type="slidenum">
              <a:rPr lang="en-US" smtClean="0"/>
              <a:pPr/>
              <a:t>14</a:t>
            </a:fld>
            <a:endParaRPr lang="en-US" dirty="0"/>
          </a:p>
        </p:txBody>
      </p:sp>
      <p:pic>
        <p:nvPicPr>
          <p:cNvPr id="13" name="図 12" descr="グラフィカル ユーザー インターフェイス, アプリケーション&#10;&#10;自動的に生成された説明">
            <a:extLst>
              <a:ext uri="{FF2B5EF4-FFF2-40B4-BE49-F238E27FC236}">
                <a16:creationId xmlns:a16="http://schemas.microsoft.com/office/drawing/2014/main" id="{3047804C-E7A8-11C1-9504-556C55F787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9279" y="2055141"/>
            <a:ext cx="14249400" cy="714768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Box 2"/>
          <p:cNvSpPr txBox="1"/>
          <p:nvPr/>
        </p:nvSpPr>
        <p:spPr>
          <a:xfrm>
            <a:off x="6899181" y="2676525"/>
            <a:ext cx="7661676" cy="4753353"/>
          </a:xfrm>
          <a:prstGeom prst="rect">
            <a:avLst/>
          </a:prstGeom>
        </p:spPr>
        <p:txBody>
          <a:bodyPr lIns="0" tIns="0" rIns="0" bIns="0" rtlCol="0" anchor="t">
            <a:spAutoFit/>
          </a:bodyPr>
          <a:lstStyle/>
          <a:p>
            <a:pPr algn="l">
              <a:lnSpc>
                <a:spcPts val="6300"/>
              </a:lnSpc>
            </a:pPr>
            <a:r>
              <a:rPr lang="en-US" sz="3500" b="1" u="sng" spc="175" dirty="0" err="1">
                <a:solidFill>
                  <a:schemeClr val="accent6">
                    <a:lumMod val="75000"/>
                  </a:schemeClr>
                </a:solidFill>
                <a:latin typeface="Noto Sans JP Heavy"/>
                <a:ea typeface="Noto Sans JP Heavy"/>
                <a:cs typeface="Noto Sans JP Heavy"/>
                <a:sym typeface="Noto Sans JP Heavy"/>
              </a:rPr>
              <a:t>成長目標</a:t>
            </a:r>
            <a:endParaRPr lang="en-US" sz="3500" b="1" u="sng" spc="175" dirty="0">
              <a:solidFill>
                <a:schemeClr val="accent6">
                  <a:lumMod val="75000"/>
                </a:schemeClr>
              </a:solidFill>
              <a:latin typeface="Noto Sans JP Heavy"/>
              <a:ea typeface="Noto Sans JP Heavy"/>
              <a:cs typeface="Noto Sans JP Heavy"/>
              <a:sym typeface="Noto Sans JP Heavy"/>
            </a:endParaRPr>
          </a:p>
          <a:p>
            <a:pPr algn="l">
              <a:lnSpc>
                <a:spcPts val="6300"/>
              </a:lnSpc>
            </a:pPr>
            <a:r>
              <a:rPr lang="en-US" sz="3500" b="1" spc="175" dirty="0" err="1">
                <a:solidFill>
                  <a:srgbClr val="1B1B1B"/>
                </a:solidFill>
                <a:latin typeface="Noto Sans JP Heavy"/>
                <a:ea typeface="Noto Sans JP Heavy"/>
                <a:cs typeface="Noto Sans JP Heavy"/>
                <a:sym typeface="Noto Sans JP Heavy"/>
              </a:rPr>
              <a:t>達成したい項目</a:t>
            </a:r>
            <a:endParaRPr lang="en-US" sz="3500" b="1" spc="175" dirty="0">
              <a:solidFill>
                <a:srgbClr val="1B1B1B"/>
              </a:solidFill>
              <a:latin typeface="Noto Sans JP Heavy"/>
              <a:ea typeface="Noto Sans JP Heavy"/>
              <a:cs typeface="Noto Sans JP Heavy"/>
              <a:sym typeface="Noto Sans JP Heavy"/>
            </a:endParaRPr>
          </a:p>
          <a:p>
            <a:pPr algn="l">
              <a:lnSpc>
                <a:spcPts val="6300"/>
              </a:lnSpc>
            </a:pPr>
            <a:r>
              <a:rPr lang="en-US" sz="3500" b="1" spc="175" dirty="0" err="1">
                <a:solidFill>
                  <a:srgbClr val="1B1B1B"/>
                </a:solidFill>
                <a:latin typeface="Noto Sans JP Heavy"/>
                <a:ea typeface="Noto Sans JP Heavy"/>
                <a:cs typeface="Noto Sans JP Heavy"/>
                <a:sym typeface="Noto Sans JP Heavy"/>
              </a:rPr>
              <a:t>開発計画</a:t>
            </a:r>
            <a:endParaRPr lang="en-US" sz="3500" b="1" spc="175" dirty="0">
              <a:solidFill>
                <a:srgbClr val="1B1B1B"/>
              </a:solidFill>
              <a:latin typeface="Noto Sans JP Heavy"/>
              <a:ea typeface="Noto Sans JP Heavy"/>
              <a:cs typeface="Noto Sans JP Heavy"/>
              <a:sym typeface="Noto Sans JP Heavy"/>
            </a:endParaRPr>
          </a:p>
          <a:p>
            <a:pPr algn="l">
              <a:lnSpc>
                <a:spcPts val="6300"/>
              </a:lnSpc>
            </a:pPr>
            <a:r>
              <a:rPr lang="en-US" sz="3500" b="1" u="sng" spc="175" dirty="0" err="1">
                <a:solidFill>
                  <a:schemeClr val="accent6">
                    <a:lumMod val="75000"/>
                  </a:schemeClr>
                </a:solidFill>
                <a:latin typeface="Noto Sans JP Heavy"/>
                <a:ea typeface="Noto Sans JP Heavy"/>
                <a:cs typeface="Noto Sans JP Heavy"/>
                <a:sym typeface="Noto Sans JP Heavy"/>
              </a:rPr>
              <a:t>交流目標</a:t>
            </a:r>
            <a:endParaRPr lang="en-US" sz="3500" b="1" u="sng" spc="175" dirty="0">
              <a:solidFill>
                <a:schemeClr val="accent6">
                  <a:lumMod val="75000"/>
                </a:schemeClr>
              </a:solidFill>
              <a:latin typeface="Noto Sans JP Heavy"/>
              <a:ea typeface="Noto Sans JP Heavy"/>
              <a:cs typeface="Noto Sans JP Heavy"/>
              <a:sym typeface="Noto Sans JP Heavy"/>
            </a:endParaRPr>
          </a:p>
          <a:p>
            <a:pPr algn="l">
              <a:lnSpc>
                <a:spcPts val="6300"/>
              </a:lnSpc>
            </a:pPr>
            <a:r>
              <a:rPr lang="en-US" sz="3500" b="1" spc="175" dirty="0" err="1">
                <a:solidFill>
                  <a:srgbClr val="1B1B1B"/>
                </a:solidFill>
                <a:latin typeface="Noto Sans JP Heavy"/>
                <a:ea typeface="Noto Sans JP Heavy"/>
                <a:cs typeface="Noto Sans JP Heavy"/>
                <a:sym typeface="Noto Sans JP Heavy"/>
              </a:rPr>
              <a:t>まとめ</a:t>
            </a:r>
            <a:endParaRPr lang="en-US" sz="3500" b="1" spc="175" dirty="0">
              <a:solidFill>
                <a:srgbClr val="1B1B1B"/>
              </a:solidFill>
              <a:latin typeface="Noto Sans JP Heavy"/>
              <a:ea typeface="Noto Sans JP Heavy"/>
              <a:cs typeface="Noto Sans JP Heavy"/>
              <a:sym typeface="Noto Sans JP Heavy"/>
            </a:endParaRPr>
          </a:p>
          <a:p>
            <a:pPr>
              <a:lnSpc>
                <a:spcPts val="6300"/>
              </a:lnSpc>
            </a:pPr>
            <a:r>
              <a:rPr lang="en-US" altLang="ja-JP" sz="3500" b="1" spc="175" dirty="0">
                <a:solidFill>
                  <a:srgbClr val="1B1B1B"/>
                </a:solidFill>
                <a:latin typeface="Noto Sans JP Heavy"/>
                <a:ea typeface="Noto Sans JP Heavy"/>
                <a:cs typeface="Noto Sans JP Heavy"/>
                <a:sym typeface="Noto Sans JP Heavy"/>
              </a:rPr>
              <a:t>2025年上半期の目標</a:t>
            </a:r>
          </a:p>
        </p:txBody>
      </p:sp>
      <p:sp>
        <p:nvSpPr>
          <p:cNvPr id="3" name="TextBox 3"/>
          <p:cNvSpPr txBox="1"/>
          <p:nvPr/>
        </p:nvSpPr>
        <p:spPr>
          <a:xfrm>
            <a:off x="4187339" y="2676525"/>
            <a:ext cx="1542838" cy="4733925"/>
          </a:xfrm>
          <a:prstGeom prst="rect">
            <a:avLst/>
          </a:prstGeom>
        </p:spPr>
        <p:txBody>
          <a:bodyPr lIns="0" tIns="0" rIns="0" bIns="0" rtlCol="0" anchor="t">
            <a:spAutoFit/>
          </a:bodyPr>
          <a:lstStyle/>
          <a:p>
            <a:pPr algn="r">
              <a:lnSpc>
                <a:spcPts val="6300"/>
              </a:lnSpc>
            </a:pPr>
            <a:r>
              <a:rPr lang="en-US" sz="3500" b="1" dirty="0">
                <a:solidFill>
                  <a:srgbClr val="1B1B1B"/>
                </a:solidFill>
                <a:latin typeface="Open Sans Bold"/>
                <a:ea typeface="Open Sans Bold"/>
                <a:cs typeface="Open Sans Bold"/>
                <a:sym typeface="Open Sans Bold"/>
              </a:rPr>
              <a:t>01</a:t>
            </a:r>
          </a:p>
          <a:p>
            <a:pPr algn="r">
              <a:lnSpc>
                <a:spcPts val="6300"/>
              </a:lnSpc>
            </a:pPr>
            <a:r>
              <a:rPr lang="en-US" sz="3500" b="1" dirty="0">
                <a:solidFill>
                  <a:srgbClr val="1B1B1B"/>
                </a:solidFill>
                <a:latin typeface="Open Sans Bold"/>
                <a:ea typeface="Open Sans Bold"/>
                <a:cs typeface="Open Sans Bold"/>
                <a:sym typeface="Open Sans Bold"/>
              </a:rPr>
              <a:t>02</a:t>
            </a:r>
          </a:p>
          <a:p>
            <a:pPr algn="r">
              <a:lnSpc>
                <a:spcPts val="6300"/>
              </a:lnSpc>
            </a:pPr>
            <a:r>
              <a:rPr lang="en-US" sz="3500" b="1" dirty="0">
                <a:solidFill>
                  <a:srgbClr val="1B1B1B"/>
                </a:solidFill>
                <a:latin typeface="Open Sans Bold"/>
                <a:ea typeface="Open Sans Bold"/>
                <a:cs typeface="Open Sans Bold"/>
                <a:sym typeface="Open Sans Bold"/>
              </a:rPr>
              <a:t>03</a:t>
            </a:r>
          </a:p>
          <a:p>
            <a:pPr algn="r">
              <a:lnSpc>
                <a:spcPts val="6300"/>
              </a:lnSpc>
            </a:pPr>
            <a:r>
              <a:rPr lang="en-US" sz="3500" b="1" dirty="0">
                <a:solidFill>
                  <a:srgbClr val="1B1B1B"/>
                </a:solidFill>
                <a:latin typeface="Open Sans Bold"/>
                <a:ea typeface="Open Sans Bold"/>
                <a:cs typeface="Open Sans Bold"/>
                <a:sym typeface="Open Sans Bold"/>
              </a:rPr>
              <a:t>04</a:t>
            </a:r>
          </a:p>
          <a:p>
            <a:pPr algn="r">
              <a:lnSpc>
                <a:spcPts val="6300"/>
              </a:lnSpc>
            </a:pPr>
            <a:r>
              <a:rPr lang="en-US" sz="3500" b="1" dirty="0">
                <a:solidFill>
                  <a:srgbClr val="1B1B1B"/>
                </a:solidFill>
                <a:latin typeface="Open Sans Bold"/>
                <a:ea typeface="Open Sans Bold"/>
                <a:cs typeface="Open Sans Bold"/>
                <a:sym typeface="Open Sans Bold"/>
              </a:rPr>
              <a:t>05</a:t>
            </a:r>
          </a:p>
          <a:p>
            <a:pPr algn="r">
              <a:lnSpc>
                <a:spcPts val="6300"/>
              </a:lnSpc>
            </a:pPr>
            <a:r>
              <a:rPr lang="en-US" sz="3500" b="1" dirty="0">
                <a:solidFill>
                  <a:srgbClr val="1B1B1B"/>
                </a:solidFill>
                <a:latin typeface="Open Sans Bold"/>
                <a:ea typeface="Open Sans Bold"/>
                <a:cs typeface="Open Sans Bold"/>
                <a:sym typeface="Open Sans Bold"/>
              </a:rPr>
              <a:t>06</a:t>
            </a:r>
          </a:p>
        </p:txBody>
      </p:sp>
      <p:sp>
        <p:nvSpPr>
          <p:cNvPr id="4" name="TextBox 4"/>
          <p:cNvSpPr txBox="1"/>
          <p:nvPr/>
        </p:nvSpPr>
        <p:spPr>
          <a:xfrm>
            <a:off x="5946656" y="2676525"/>
            <a:ext cx="736046" cy="4733925"/>
          </a:xfrm>
          <a:prstGeom prst="rect">
            <a:avLst/>
          </a:prstGeom>
        </p:spPr>
        <p:txBody>
          <a:bodyPr lIns="0" tIns="0" rIns="0" bIns="0" rtlCol="0" anchor="t">
            <a:spAutoFit/>
          </a:bodyPr>
          <a:lstStyle/>
          <a:p>
            <a:pPr algn="ctr">
              <a:lnSpc>
                <a:spcPts val="6300"/>
              </a:lnSpc>
            </a:pPr>
            <a:r>
              <a:rPr lang="en-US" sz="3500" b="1">
                <a:solidFill>
                  <a:srgbClr val="1B1B1B"/>
                </a:solidFill>
                <a:latin typeface="Open Sans Bold"/>
                <a:ea typeface="Open Sans Bold"/>
                <a:cs typeface="Open Sans Bold"/>
                <a:sym typeface="Open Sans Bold"/>
              </a:rPr>
              <a:t>-</a:t>
            </a:r>
          </a:p>
          <a:p>
            <a:pPr algn="ctr">
              <a:lnSpc>
                <a:spcPts val="6300"/>
              </a:lnSpc>
            </a:pPr>
            <a:r>
              <a:rPr lang="en-US" sz="3500" b="1">
                <a:solidFill>
                  <a:srgbClr val="1B1B1B"/>
                </a:solidFill>
                <a:latin typeface="Open Sans Bold"/>
                <a:ea typeface="Open Sans Bold"/>
                <a:cs typeface="Open Sans Bold"/>
                <a:sym typeface="Open Sans Bold"/>
              </a:rPr>
              <a:t>-</a:t>
            </a:r>
          </a:p>
          <a:p>
            <a:pPr algn="ctr">
              <a:lnSpc>
                <a:spcPts val="6300"/>
              </a:lnSpc>
            </a:pPr>
            <a:r>
              <a:rPr lang="en-US" sz="3500" b="1">
                <a:solidFill>
                  <a:srgbClr val="1B1B1B"/>
                </a:solidFill>
                <a:latin typeface="Open Sans Bold"/>
                <a:ea typeface="Open Sans Bold"/>
                <a:cs typeface="Open Sans Bold"/>
                <a:sym typeface="Open Sans Bold"/>
              </a:rPr>
              <a:t>-</a:t>
            </a:r>
          </a:p>
          <a:p>
            <a:pPr algn="ctr">
              <a:lnSpc>
                <a:spcPts val="6300"/>
              </a:lnSpc>
            </a:pPr>
            <a:r>
              <a:rPr lang="en-US" sz="3500" b="1">
                <a:solidFill>
                  <a:srgbClr val="1B1B1B"/>
                </a:solidFill>
                <a:latin typeface="Open Sans Bold"/>
                <a:ea typeface="Open Sans Bold"/>
                <a:cs typeface="Open Sans Bold"/>
                <a:sym typeface="Open Sans Bold"/>
              </a:rPr>
              <a:t>-</a:t>
            </a:r>
          </a:p>
          <a:p>
            <a:pPr algn="ctr">
              <a:lnSpc>
                <a:spcPts val="6300"/>
              </a:lnSpc>
            </a:pPr>
            <a:r>
              <a:rPr lang="en-US" sz="3500" b="1">
                <a:solidFill>
                  <a:srgbClr val="1B1B1B"/>
                </a:solidFill>
                <a:latin typeface="Open Sans Bold"/>
                <a:ea typeface="Open Sans Bold"/>
                <a:cs typeface="Open Sans Bold"/>
                <a:sym typeface="Open Sans Bold"/>
              </a:rPr>
              <a:t>-</a:t>
            </a:r>
          </a:p>
          <a:p>
            <a:pPr algn="ctr">
              <a:lnSpc>
                <a:spcPts val="6300"/>
              </a:lnSpc>
            </a:pPr>
            <a:r>
              <a:rPr lang="en-US" sz="3500" b="1">
                <a:solidFill>
                  <a:srgbClr val="1B1B1B"/>
                </a:solidFill>
                <a:latin typeface="Open Sans Bold"/>
                <a:ea typeface="Open Sans Bold"/>
                <a:cs typeface="Open Sans Bold"/>
                <a:sym typeface="Open Sans Bold"/>
              </a:rPr>
              <a:t>-</a:t>
            </a:r>
          </a:p>
        </p:txBody>
      </p:sp>
      <p:sp>
        <p:nvSpPr>
          <p:cNvPr id="5" name="AutoShape 5"/>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6" name="AutoShape 6"/>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7" name="AutoShape 7"/>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8" name="AutoShape 8"/>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9" name="Group 9"/>
          <p:cNvGrpSpPr/>
          <p:nvPr/>
        </p:nvGrpSpPr>
        <p:grpSpPr>
          <a:xfrm>
            <a:off x="1726121" y="650625"/>
            <a:ext cx="1213487" cy="3576235"/>
            <a:chOff x="0" y="0"/>
            <a:chExt cx="319601" cy="941889"/>
          </a:xfrm>
        </p:grpSpPr>
        <p:sp>
          <p:nvSpPr>
            <p:cNvPr id="10" name="Freeform 10"/>
            <p:cNvSpPr/>
            <p:nvPr/>
          </p:nvSpPr>
          <p:spPr>
            <a:xfrm>
              <a:off x="0" y="0"/>
              <a:ext cx="319601" cy="941889"/>
            </a:xfrm>
            <a:custGeom>
              <a:avLst/>
              <a:gdLst/>
              <a:ahLst/>
              <a:cxnLst/>
              <a:rect l="l" t="t" r="r" b="b"/>
              <a:pathLst>
                <a:path w="319601" h="941889">
                  <a:moveTo>
                    <a:pt x="0" y="0"/>
                  </a:moveTo>
                  <a:lnTo>
                    <a:pt x="319601" y="0"/>
                  </a:lnTo>
                  <a:lnTo>
                    <a:pt x="319601" y="941889"/>
                  </a:lnTo>
                  <a:lnTo>
                    <a:pt x="0" y="941889"/>
                  </a:lnTo>
                  <a:close/>
                </a:path>
              </a:pathLst>
            </a:custGeom>
            <a:solidFill>
              <a:srgbClr val="1B1B1B"/>
            </a:solidFill>
          </p:spPr>
          <p:txBody>
            <a:bodyPr/>
            <a:lstStyle/>
            <a:p>
              <a:endParaRPr lang="ja-JP" altLang="en-US"/>
            </a:p>
          </p:txBody>
        </p:sp>
        <p:sp>
          <p:nvSpPr>
            <p:cNvPr id="11" name="TextBox 11"/>
            <p:cNvSpPr txBox="1"/>
            <p:nvPr/>
          </p:nvSpPr>
          <p:spPr>
            <a:xfrm>
              <a:off x="0" y="-47625"/>
              <a:ext cx="319601" cy="989514"/>
            </a:xfrm>
            <a:prstGeom prst="rect">
              <a:avLst/>
            </a:prstGeom>
          </p:spPr>
          <p:txBody>
            <a:bodyPr lIns="50800" tIns="50800" rIns="50800" bIns="50800" rtlCol="0" anchor="ctr"/>
            <a:lstStyle/>
            <a:p>
              <a:pPr algn="ctr">
                <a:lnSpc>
                  <a:spcPts val="3359"/>
                </a:lnSpc>
              </a:pPr>
              <a:endParaRPr/>
            </a:p>
          </p:txBody>
        </p:sp>
      </p:grpSp>
      <p:sp>
        <p:nvSpPr>
          <p:cNvPr id="12" name="TextBox 12"/>
          <p:cNvSpPr txBox="1"/>
          <p:nvPr/>
        </p:nvSpPr>
        <p:spPr>
          <a:xfrm>
            <a:off x="1953452" y="863406"/>
            <a:ext cx="758825" cy="3055422"/>
          </a:xfrm>
          <a:prstGeom prst="rect">
            <a:avLst/>
          </a:prstGeom>
        </p:spPr>
        <p:txBody>
          <a:bodyPr lIns="0" tIns="0" rIns="0" bIns="0" rtlCol="0" anchor="t">
            <a:spAutoFit/>
          </a:bodyPr>
          <a:lstStyle/>
          <a:p>
            <a:pPr algn="ctr">
              <a:lnSpc>
                <a:spcPts val="6999"/>
              </a:lnSpc>
            </a:pPr>
            <a:r>
              <a:rPr lang="en-US" sz="4999" b="1" spc="1999">
                <a:solidFill>
                  <a:srgbClr val="FAFAFA"/>
                </a:solidFill>
                <a:latin typeface="Noto Sans JP Heavy"/>
                <a:ea typeface="Noto Sans JP Heavy"/>
                <a:cs typeface="Noto Sans JP Heavy"/>
                <a:sym typeface="Noto Sans JP Heavy"/>
              </a:rPr>
              <a:t>目次</a:t>
            </a:r>
          </a:p>
        </p:txBody>
      </p:sp>
      <p:sp>
        <p:nvSpPr>
          <p:cNvPr id="13" name="Freeform 13"/>
          <p:cNvSpPr/>
          <p:nvPr/>
        </p:nvSpPr>
        <p:spPr>
          <a:xfrm flipH="1">
            <a:off x="13374676" y="2004868"/>
            <a:ext cx="5352794" cy="6277264"/>
          </a:xfrm>
          <a:custGeom>
            <a:avLst/>
            <a:gdLst/>
            <a:ahLst/>
            <a:cxnLst/>
            <a:rect l="l" t="t" r="r" b="b"/>
            <a:pathLst>
              <a:path w="5352794" h="6277264">
                <a:moveTo>
                  <a:pt x="5352794" y="0"/>
                </a:moveTo>
                <a:lnTo>
                  <a:pt x="0" y="0"/>
                </a:lnTo>
                <a:lnTo>
                  <a:pt x="0" y="6277264"/>
                </a:lnTo>
                <a:lnTo>
                  <a:pt x="5352794" y="6277264"/>
                </a:lnTo>
                <a:lnTo>
                  <a:pt x="5352794"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16" name="スライド番号プレースホルダー 15">
            <a:extLst>
              <a:ext uri="{FF2B5EF4-FFF2-40B4-BE49-F238E27FC236}">
                <a16:creationId xmlns:a16="http://schemas.microsoft.com/office/drawing/2014/main" id="{A2939D83-898F-7BDC-B790-072DAF28F9BC}"/>
              </a:ext>
            </a:extLst>
          </p:cNvPr>
          <p:cNvSpPr>
            <a:spLocks noGrp="1"/>
          </p:cNvSpPr>
          <p:nvPr>
            <p:ph type="sldNum" sz="quarter" idx="12"/>
          </p:nvPr>
        </p:nvSpPr>
        <p:spPr/>
        <p:txBody>
          <a:bodyPr/>
          <a:lstStyle/>
          <a:p>
            <a:fld id="{B6F15528-21DE-4FAA-801E-634DDDAF4B2B}" type="slidenum">
              <a:rPr lang="en-US" smtClean="0"/>
              <a:pPr/>
              <a:t>2</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9E9E9"/>
        </a:solidFill>
        <a:effectLst/>
      </p:bgPr>
    </p:bg>
    <p:spTree>
      <p:nvGrpSpPr>
        <p:cNvPr id="1" name=""/>
        <p:cNvGrpSpPr/>
        <p:nvPr/>
      </p:nvGrpSpPr>
      <p:grpSpPr>
        <a:xfrm>
          <a:off x="0" y="0"/>
          <a:ext cx="0" cy="0"/>
          <a:chOff x="0" y="0"/>
          <a:chExt cx="0" cy="0"/>
        </a:xfrm>
      </p:grpSpPr>
      <p:sp>
        <p:nvSpPr>
          <p:cNvPr id="2" name="AutoShape 2"/>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4" name="Freeform 4"/>
          <p:cNvSpPr/>
          <p:nvPr/>
        </p:nvSpPr>
        <p:spPr>
          <a:xfrm flipH="1">
            <a:off x="13374676" y="2004868"/>
            <a:ext cx="5352794" cy="6277264"/>
          </a:xfrm>
          <a:custGeom>
            <a:avLst/>
            <a:gdLst/>
            <a:ahLst/>
            <a:cxnLst/>
            <a:rect l="l" t="t" r="r" b="b"/>
            <a:pathLst>
              <a:path w="5352794" h="6277264">
                <a:moveTo>
                  <a:pt x="5352794" y="0"/>
                </a:moveTo>
                <a:lnTo>
                  <a:pt x="0" y="0"/>
                </a:lnTo>
                <a:lnTo>
                  <a:pt x="0" y="6277264"/>
                </a:lnTo>
                <a:lnTo>
                  <a:pt x="5352794" y="6277264"/>
                </a:lnTo>
                <a:lnTo>
                  <a:pt x="5352794" y="0"/>
                </a:lnTo>
                <a:close/>
              </a:path>
            </a:pathLst>
          </a:custGeom>
          <a:blipFill>
            <a:blip r:embed="rId2">
              <a:alphaModFix amt="80000"/>
              <a:extLst>
                <a:ext uri="{96DAC541-7B7A-43D3-8B79-37D633B846F1}">
                  <asvg:svgBlip xmlns:asvg="http://schemas.microsoft.com/office/drawing/2016/SVG/main" r:embed="rId3"/>
                </a:ext>
              </a:extLst>
            </a:blip>
            <a:stretch>
              <a:fillRect/>
            </a:stretch>
          </a:blipFill>
        </p:spPr>
        <p:txBody>
          <a:bodyPr/>
          <a:lstStyle/>
          <a:p>
            <a:endParaRPr lang="ja-JP" altLang="en-US"/>
          </a:p>
        </p:txBody>
      </p:sp>
      <p:sp>
        <p:nvSpPr>
          <p:cNvPr id="5" name="TextBox 5"/>
          <p:cNvSpPr txBox="1"/>
          <p:nvPr/>
        </p:nvSpPr>
        <p:spPr>
          <a:xfrm>
            <a:off x="1680878" y="6580668"/>
            <a:ext cx="14995704" cy="2801793"/>
          </a:xfrm>
          <a:prstGeom prst="rect">
            <a:avLst/>
          </a:prstGeom>
        </p:spPr>
        <p:txBody>
          <a:bodyPr lIns="0" tIns="0" rIns="0" bIns="0" rtlCol="0" anchor="t">
            <a:spAutoFit/>
          </a:bodyPr>
          <a:lstStyle/>
          <a:p>
            <a:pPr marL="0" lvl="0" indent="0" algn="r">
              <a:lnSpc>
                <a:spcPts val="24999"/>
              </a:lnSpc>
            </a:pPr>
            <a:r>
              <a:rPr lang="en-US" sz="12000" b="1" dirty="0">
                <a:solidFill>
                  <a:srgbClr val="CCCCCC"/>
                </a:solidFill>
                <a:latin typeface="Open Sans Bold"/>
                <a:ea typeface="Open Sans Bold"/>
                <a:cs typeface="Open Sans Bold"/>
                <a:sym typeface="Open Sans Bold"/>
              </a:rPr>
              <a:t>Growth Goal</a:t>
            </a:r>
            <a:endParaRPr lang="en-US" sz="12000" b="1" u="none" strike="noStrike" dirty="0">
              <a:solidFill>
                <a:srgbClr val="CCCCCC"/>
              </a:solidFill>
              <a:latin typeface="Open Sans Bold"/>
              <a:ea typeface="Open Sans Bold"/>
              <a:cs typeface="Open Sans Bold"/>
              <a:sym typeface="Open Sans Bold"/>
            </a:endParaRPr>
          </a:p>
        </p:txBody>
      </p:sp>
      <p:sp>
        <p:nvSpPr>
          <p:cNvPr id="6" name="AutoShape 6"/>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7" name="AutoShape 7"/>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8" name="Group 8"/>
          <p:cNvGrpSpPr/>
          <p:nvPr/>
        </p:nvGrpSpPr>
        <p:grpSpPr>
          <a:xfrm>
            <a:off x="1611418" y="3934645"/>
            <a:ext cx="1213487" cy="1346739"/>
            <a:chOff x="0" y="0"/>
            <a:chExt cx="319601" cy="354697"/>
          </a:xfrm>
        </p:grpSpPr>
        <p:sp>
          <p:nvSpPr>
            <p:cNvPr id="9" name="Freeform 9"/>
            <p:cNvSpPr/>
            <p:nvPr/>
          </p:nvSpPr>
          <p:spPr>
            <a:xfrm>
              <a:off x="0" y="0"/>
              <a:ext cx="319601" cy="354697"/>
            </a:xfrm>
            <a:custGeom>
              <a:avLst/>
              <a:gdLst/>
              <a:ahLst/>
              <a:cxnLst/>
              <a:rect l="l" t="t" r="r" b="b"/>
              <a:pathLst>
                <a:path w="319601" h="354697">
                  <a:moveTo>
                    <a:pt x="0" y="0"/>
                  </a:moveTo>
                  <a:lnTo>
                    <a:pt x="319601" y="0"/>
                  </a:lnTo>
                  <a:lnTo>
                    <a:pt x="319601" y="354697"/>
                  </a:lnTo>
                  <a:lnTo>
                    <a:pt x="0" y="354697"/>
                  </a:lnTo>
                  <a:close/>
                </a:path>
              </a:pathLst>
            </a:custGeom>
            <a:solidFill>
              <a:srgbClr val="1B1B1B"/>
            </a:solidFill>
          </p:spPr>
          <p:txBody>
            <a:bodyPr/>
            <a:lstStyle/>
            <a:p>
              <a:endParaRPr lang="ja-JP" altLang="en-US"/>
            </a:p>
          </p:txBody>
        </p:sp>
        <p:sp>
          <p:nvSpPr>
            <p:cNvPr id="10" name="TextBox 10"/>
            <p:cNvSpPr txBox="1"/>
            <p:nvPr/>
          </p:nvSpPr>
          <p:spPr>
            <a:xfrm>
              <a:off x="0" y="-47625"/>
              <a:ext cx="319601" cy="402322"/>
            </a:xfrm>
            <a:prstGeom prst="rect">
              <a:avLst/>
            </a:prstGeom>
          </p:spPr>
          <p:txBody>
            <a:bodyPr lIns="50800" tIns="50800" rIns="50800" bIns="50800" rtlCol="0" anchor="ctr"/>
            <a:lstStyle/>
            <a:p>
              <a:pPr algn="ctr">
                <a:lnSpc>
                  <a:spcPts val="3359"/>
                </a:lnSpc>
              </a:pPr>
              <a:endParaRPr/>
            </a:p>
          </p:txBody>
        </p:sp>
      </p:grpSp>
      <p:sp>
        <p:nvSpPr>
          <p:cNvPr id="11" name="TextBox 11"/>
          <p:cNvSpPr txBox="1"/>
          <p:nvPr/>
        </p:nvSpPr>
        <p:spPr>
          <a:xfrm>
            <a:off x="3574300" y="4036514"/>
            <a:ext cx="11290747" cy="1028700"/>
          </a:xfrm>
          <a:prstGeom prst="rect">
            <a:avLst/>
          </a:prstGeom>
        </p:spPr>
        <p:txBody>
          <a:bodyPr lIns="0" tIns="0" rIns="0" bIns="0" rtlCol="0" anchor="t">
            <a:spAutoFit/>
          </a:bodyPr>
          <a:lstStyle/>
          <a:p>
            <a:pPr algn="l">
              <a:lnSpc>
                <a:spcPts val="8400"/>
              </a:lnSpc>
            </a:pPr>
            <a:r>
              <a:rPr lang="en-US" sz="6000" b="1" spc="300" dirty="0" err="1">
                <a:solidFill>
                  <a:srgbClr val="1B1B1B"/>
                </a:solidFill>
                <a:latin typeface="Noto Sans JP Heavy"/>
                <a:ea typeface="Noto Sans JP Heavy"/>
                <a:cs typeface="Noto Sans JP Heavy"/>
                <a:sym typeface="Noto Sans JP Heavy"/>
              </a:rPr>
              <a:t>成長目標</a:t>
            </a:r>
            <a:endParaRPr lang="en-US" sz="6000" b="1" spc="300" dirty="0">
              <a:solidFill>
                <a:srgbClr val="1B1B1B"/>
              </a:solidFill>
              <a:latin typeface="Noto Sans JP Heavy"/>
              <a:ea typeface="Noto Sans JP Heavy"/>
              <a:cs typeface="Noto Sans JP Heavy"/>
              <a:sym typeface="Noto Sans JP Heavy"/>
            </a:endParaRPr>
          </a:p>
        </p:txBody>
      </p:sp>
      <p:sp>
        <p:nvSpPr>
          <p:cNvPr id="12" name="TextBox 12"/>
          <p:cNvSpPr txBox="1"/>
          <p:nvPr/>
        </p:nvSpPr>
        <p:spPr>
          <a:xfrm>
            <a:off x="3574300" y="5411485"/>
            <a:ext cx="8998700" cy="881844"/>
          </a:xfrm>
          <a:prstGeom prst="rect">
            <a:avLst/>
          </a:prstGeom>
        </p:spPr>
        <p:txBody>
          <a:bodyPr wrap="square" lIns="0" tIns="0" rIns="0" bIns="0" rtlCol="0" anchor="t">
            <a:spAutoFit/>
          </a:bodyPr>
          <a:lstStyle/>
          <a:p>
            <a:pPr algn="l">
              <a:lnSpc>
                <a:spcPts val="3600"/>
              </a:lnSpc>
            </a:pPr>
            <a:r>
              <a:rPr lang="en-US" altLang="ja-JP" sz="2400" spc="100" dirty="0" err="1">
                <a:solidFill>
                  <a:srgbClr val="1B1B1B"/>
                </a:solidFill>
                <a:latin typeface="Noto Sans JP"/>
                <a:ea typeface="Noto Sans JP"/>
                <a:cs typeface="Noto Sans JP"/>
                <a:sym typeface="Noto Sans JP"/>
              </a:rPr>
              <a:t>自分自身がエンジニアとしての能力を成長するため</a:t>
            </a:r>
            <a:r>
              <a:rPr lang="ja-JP" altLang="en-US" sz="2400" spc="100">
                <a:solidFill>
                  <a:srgbClr val="1B1B1B"/>
                </a:solidFill>
                <a:latin typeface="Noto Sans JP"/>
                <a:ea typeface="Noto Sans JP"/>
                <a:cs typeface="Noto Sans JP"/>
                <a:sym typeface="Noto Sans JP"/>
              </a:rPr>
              <a:t>に</a:t>
            </a:r>
            <a:endParaRPr lang="en-US" altLang="ja-JP" sz="2400" spc="100" dirty="0">
              <a:solidFill>
                <a:srgbClr val="1B1B1B"/>
              </a:solidFill>
              <a:latin typeface="Noto Sans JP"/>
              <a:ea typeface="Noto Sans JP"/>
              <a:cs typeface="Noto Sans JP"/>
              <a:sym typeface="Noto Sans JP"/>
            </a:endParaRPr>
          </a:p>
          <a:p>
            <a:pPr algn="l">
              <a:lnSpc>
                <a:spcPts val="3600"/>
              </a:lnSpc>
            </a:pPr>
            <a:r>
              <a:rPr lang="ja-JP" altLang="en-US" sz="2400" spc="100">
                <a:solidFill>
                  <a:srgbClr val="1B1B1B"/>
                </a:solidFill>
                <a:latin typeface="Noto Sans JP"/>
                <a:ea typeface="Noto Sans JP"/>
                <a:cs typeface="Noto Sans JP"/>
                <a:sym typeface="Noto Sans JP"/>
              </a:rPr>
              <a:t>目標を設定します．</a:t>
            </a:r>
            <a:endParaRPr lang="en-US" altLang="ja-JP" sz="2400" spc="100" dirty="0">
              <a:solidFill>
                <a:srgbClr val="1B1B1B"/>
              </a:solidFill>
              <a:latin typeface="Noto Sans JP"/>
              <a:ea typeface="Noto Sans JP"/>
              <a:cs typeface="Noto Sans JP"/>
              <a:sym typeface="Noto Sans JP"/>
            </a:endParaRPr>
          </a:p>
        </p:txBody>
      </p:sp>
      <p:sp>
        <p:nvSpPr>
          <p:cNvPr id="13" name="TextBox 13"/>
          <p:cNvSpPr txBox="1"/>
          <p:nvPr/>
        </p:nvSpPr>
        <p:spPr>
          <a:xfrm>
            <a:off x="1611418" y="4069851"/>
            <a:ext cx="1213487" cy="828675"/>
          </a:xfrm>
          <a:prstGeom prst="rect">
            <a:avLst/>
          </a:prstGeom>
        </p:spPr>
        <p:txBody>
          <a:bodyPr lIns="0" tIns="0" rIns="0" bIns="0" rtlCol="0" anchor="t">
            <a:spAutoFit/>
          </a:bodyPr>
          <a:lstStyle/>
          <a:p>
            <a:pPr marL="0" lvl="0" indent="0" algn="ctr">
              <a:lnSpc>
                <a:spcPts val="7199"/>
              </a:lnSpc>
              <a:spcBef>
                <a:spcPct val="0"/>
              </a:spcBef>
            </a:pPr>
            <a:r>
              <a:rPr lang="en-US" sz="3999" b="1" u="none" strike="noStrike">
                <a:solidFill>
                  <a:srgbClr val="FAFAFA"/>
                </a:solidFill>
                <a:latin typeface="Open Sans Bold"/>
                <a:ea typeface="Open Sans Bold"/>
                <a:cs typeface="Open Sans Bold"/>
                <a:sym typeface="Open Sans Bold"/>
              </a:rPr>
              <a:t>01</a:t>
            </a:r>
          </a:p>
        </p:txBody>
      </p:sp>
      <p:sp>
        <p:nvSpPr>
          <p:cNvPr id="15" name="スライド番号プレースホルダー 14">
            <a:extLst>
              <a:ext uri="{FF2B5EF4-FFF2-40B4-BE49-F238E27FC236}">
                <a16:creationId xmlns:a16="http://schemas.microsoft.com/office/drawing/2014/main" id="{37088178-0BCE-53A0-9303-12BB7311EA7E}"/>
              </a:ext>
            </a:extLst>
          </p:cNvPr>
          <p:cNvSpPr>
            <a:spLocks noGrp="1"/>
          </p:cNvSpPr>
          <p:nvPr>
            <p:ph type="sldNum" sz="quarter" idx="12"/>
          </p:nvPr>
        </p:nvSpPr>
        <p:spPr/>
        <p:txBody>
          <a:bodyPr/>
          <a:lstStyle/>
          <a:p>
            <a:fld id="{B6F15528-21DE-4FAA-801E-634DDDAF4B2B}" type="slidenum">
              <a:rPr lang="en-US" smtClean="0"/>
              <a:pPr/>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857250" y="2361305"/>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4" name="AutoShape 4"/>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AutoShape 5"/>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6" name="AutoShape 6"/>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7" name="Group 7"/>
          <p:cNvGrpSpPr/>
          <p:nvPr/>
        </p:nvGrpSpPr>
        <p:grpSpPr>
          <a:xfrm>
            <a:off x="1282599" y="650625"/>
            <a:ext cx="1213487" cy="1720205"/>
            <a:chOff x="0" y="0"/>
            <a:chExt cx="319601" cy="453058"/>
          </a:xfrm>
        </p:grpSpPr>
        <p:sp>
          <p:nvSpPr>
            <p:cNvPr id="8" name="Freeform 8"/>
            <p:cNvSpPr/>
            <p:nvPr/>
          </p:nvSpPr>
          <p:spPr>
            <a:xfrm>
              <a:off x="0" y="0"/>
              <a:ext cx="319601" cy="453058"/>
            </a:xfrm>
            <a:custGeom>
              <a:avLst/>
              <a:gdLst/>
              <a:ahLst/>
              <a:cxnLst/>
              <a:rect l="l" t="t" r="r" b="b"/>
              <a:pathLst>
                <a:path w="319601" h="453058">
                  <a:moveTo>
                    <a:pt x="0" y="0"/>
                  </a:moveTo>
                  <a:lnTo>
                    <a:pt x="319601" y="0"/>
                  </a:lnTo>
                  <a:lnTo>
                    <a:pt x="319601" y="453058"/>
                  </a:lnTo>
                  <a:lnTo>
                    <a:pt x="0" y="453058"/>
                  </a:lnTo>
                  <a:close/>
                </a:path>
              </a:pathLst>
            </a:custGeom>
            <a:solidFill>
              <a:srgbClr val="1B1B1B"/>
            </a:solidFill>
          </p:spPr>
          <p:txBody>
            <a:bodyPr/>
            <a:lstStyle/>
            <a:p>
              <a:endParaRPr lang="ja-JP" altLang="en-US"/>
            </a:p>
          </p:txBody>
        </p:sp>
        <p:sp>
          <p:nvSpPr>
            <p:cNvPr id="9" name="TextBox 9"/>
            <p:cNvSpPr txBox="1"/>
            <p:nvPr/>
          </p:nvSpPr>
          <p:spPr>
            <a:xfrm>
              <a:off x="0" y="-47625"/>
              <a:ext cx="319601" cy="500683"/>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10744200" y="3212227"/>
            <a:ext cx="5880800" cy="5176102"/>
            <a:chOff x="570279" y="0"/>
            <a:chExt cx="7841066" cy="6901469"/>
          </a:xfrm>
        </p:grpSpPr>
        <p:pic>
          <p:nvPicPr>
            <p:cNvPr id="11" name="Picture 11"/>
            <p:cNvPicPr>
              <a:picLocks noChangeAspect="1"/>
            </p:cNvPicPr>
            <p:nvPr/>
          </p:nvPicPr>
          <p:blipFill>
            <a:blip r:embed="rId3"/>
            <a:srcRect l="14904" r="9400"/>
            <a:stretch/>
          </p:blipFill>
          <p:spPr>
            <a:xfrm>
              <a:off x="570279" y="0"/>
              <a:ext cx="7841066" cy="6901469"/>
            </a:xfrm>
            <a:prstGeom prst="rect">
              <a:avLst/>
            </a:prstGeom>
            <a:ln>
              <a:solidFill>
                <a:schemeClr val="tx1">
                  <a:lumMod val="95000"/>
                  <a:lumOff val="5000"/>
                </a:schemeClr>
              </a:solidFill>
            </a:ln>
          </p:spPr>
        </p:pic>
      </p:grpSp>
      <p:sp>
        <p:nvSpPr>
          <p:cNvPr id="12" name="TextBox 12"/>
          <p:cNvSpPr txBox="1"/>
          <p:nvPr/>
        </p:nvSpPr>
        <p:spPr>
          <a:xfrm>
            <a:off x="2949343" y="1371153"/>
            <a:ext cx="14309957" cy="596900"/>
          </a:xfrm>
          <a:prstGeom prst="rect">
            <a:avLst/>
          </a:prstGeom>
        </p:spPr>
        <p:txBody>
          <a:bodyPr lIns="0" tIns="0" rIns="0" bIns="0" rtlCol="0" anchor="t">
            <a:spAutoFit/>
          </a:bodyPr>
          <a:lstStyle/>
          <a:p>
            <a:pPr algn="l">
              <a:lnSpc>
                <a:spcPts val="4900"/>
              </a:lnSpc>
            </a:pPr>
            <a:r>
              <a:rPr lang="en-US" sz="3500" b="1" spc="175" dirty="0">
                <a:solidFill>
                  <a:srgbClr val="1B1B1B"/>
                </a:solidFill>
                <a:latin typeface="Noto Sans JP Heavy"/>
                <a:ea typeface="Noto Sans JP Heavy"/>
                <a:cs typeface="Noto Sans JP Heavy"/>
                <a:sym typeface="Noto Sans JP Heavy"/>
              </a:rPr>
              <a:t>2025年度上半期</a:t>
            </a:r>
            <a:r>
              <a:rPr lang="ja-JP" altLang="en-US" sz="3500" b="1" spc="175">
                <a:solidFill>
                  <a:srgbClr val="1B1B1B"/>
                </a:solidFill>
                <a:latin typeface="Noto Sans JP Heavy"/>
                <a:ea typeface="Noto Sans JP Heavy"/>
                <a:cs typeface="Noto Sans JP Heavy"/>
                <a:sym typeface="Noto Sans JP Heavy"/>
              </a:rPr>
              <a:t>　成長目標</a:t>
            </a:r>
            <a:endParaRPr lang="en-US" sz="3500" b="1" spc="175" dirty="0">
              <a:solidFill>
                <a:srgbClr val="1B1B1B"/>
              </a:solidFill>
              <a:latin typeface="Noto Sans JP Heavy"/>
              <a:ea typeface="Noto Sans JP Heavy"/>
              <a:cs typeface="Noto Sans JP Heavy"/>
              <a:sym typeface="Noto Sans JP Heavy"/>
            </a:endParaRPr>
          </a:p>
        </p:txBody>
      </p:sp>
      <p:sp>
        <p:nvSpPr>
          <p:cNvPr id="13" name="TextBox 13"/>
          <p:cNvSpPr txBox="1"/>
          <p:nvPr/>
        </p:nvSpPr>
        <p:spPr>
          <a:xfrm>
            <a:off x="1461953" y="1228278"/>
            <a:ext cx="854779" cy="733425"/>
          </a:xfrm>
          <a:prstGeom prst="rect">
            <a:avLst/>
          </a:prstGeom>
        </p:spPr>
        <p:txBody>
          <a:bodyPr lIns="0" tIns="0" rIns="0" bIns="0" rtlCol="0" anchor="t">
            <a:spAutoFit/>
          </a:bodyPr>
          <a:lstStyle/>
          <a:p>
            <a:pPr marL="0" lvl="0" indent="0" algn="ctr">
              <a:lnSpc>
                <a:spcPts val="6300"/>
              </a:lnSpc>
              <a:spcBef>
                <a:spcPct val="0"/>
              </a:spcBef>
            </a:pPr>
            <a:r>
              <a:rPr lang="en-US" sz="3500" b="1" u="none" strike="noStrike">
                <a:solidFill>
                  <a:srgbClr val="FAFAFA"/>
                </a:solidFill>
                <a:latin typeface="Open Sans Bold"/>
                <a:ea typeface="Open Sans Bold"/>
                <a:cs typeface="Open Sans Bold"/>
                <a:sym typeface="Open Sans Bold"/>
              </a:rPr>
              <a:t>01</a:t>
            </a:r>
          </a:p>
        </p:txBody>
      </p:sp>
      <p:sp>
        <p:nvSpPr>
          <p:cNvPr id="14" name="TextBox 14"/>
          <p:cNvSpPr txBox="1"/>
          <p:nvPr/>
        </p:nvSpPr>
        <p:spPr>
          <a:xfrm>
            <a:off x="1611418" y="3833365"/>
            <a:ext cx="9437582" cy="1006558"/>
          </a:xfrm>
          <a:prstGeom prst="rect">
            <a:avLst/>
          </a:prstGeom>
        </p:spPr>
        <p:txBody>
          <a:bodyPr wrap="square" lIns="0" tIns="0" rIns="0" bIns="0" rtlCol="0" anchor="t">
            <a:spAutoFit/>
          </a:bodyPr>
          <a:lstStyle/>
          <a:p>
            <a:pPr algn="l">
              <a:lnSpc>
                <a:spcPts val="8400"/>
              </a:lnSpc>
            </a:pPr>
            <a:endParaRPr lang="en-US" sz="6000" b="1" u="sng" spc="300" dirty="0">
              <a:solidFill>
                <a:srgbClr val="1B1B1B"/>
              </a:solidFill>
              <a:latin typeface="Noto Sans JP Heavy"/>
              <a:ea typeface="Noto Sans JP Heavy"/>
              <a:cs typeface="Noto Sans JP Heavy"/>
              <a:sym typeface="Noto Sans JP Heavy"/>
            </a:endParaRPr>
          </a:p>
        </p:txBody>
      </p:sp>
      <p:sp>
        <p:nvSpPr>
          <p:cNvPr id="15" name="TextBox 15"/>
          <p:cNvSpPr txBox="1"/>
          <p:nvPr/>
        </p:nvSpPr>
        <p:spPr>
          <a:xfrm>
            <a:off x="1461953" y="6487069"/>
            <a:ext cx="7913582" cy="1817485"/>
          </a:xfrm>
          <a:prstGeom prst="rect">
            <a:avLst/>
          </a:prstGeom>
        </p:spPr>
        <p:txBody>
          <a:bodyPr wrap="square" lIns="0" tIns="0" rIns="0" bIns="0" rtlCol="0" anchor="t">
            <a:spAutoFit/>
          </a:bodyPr>
          <a:lstStyle/>
          <a:p>
            <a:pPr algn="l">
              <a:lnSpc>
                <a:spcPts val="3600"/>
              </a:lnSpc>
            </a:pPr>
            <a:endParaRPr lang="en-US" sz="2800" spc="100" dirty="0">
              <a:solidFill>
                <a:srgbClr val="1B1B1B"/>
              </a:solidFill>
              <a:latin typeface="Noto Sans JP"/>
              <a:ea typeface="Noto Sans JP"/>
              <a:cs typeface="Noto Sans JP"/>
              <a:sym typeface="Noto Sans JP"/>
            </a:endParaRPr>
          </a:p>
          <a:p>
            <a:pPr algn="l">
              <a:lnSpc>
                <a:spcPts val="3600"/>
              </a:lnSpc>
            </a:pPr>
            <a:r>
              <a:rPr lang="en-US" sz="2800" spc="100" dirty="0" err="1">
                <a:solidFill>
                  <a:srgbClr val="1B1B1B"/>
                </a:solidFill>
                <a:latin typeface="Noto Sans JP"/>
                <a:ea typeface="Noto Sans JP"/>
                <a:cs typeface="Noto Sans JP"/>
                <a:sym typeface="Noto Sans JP"/>
              </a:rPr>
              <a:t>卒業研究にて提案した初対面時の最適な話題提案システムを，実測データに応用できるようなサービスに進化させる</a:t>
            </a:r>
            <a:r>
              <a:rPr lang="en-US" sz="2800" spc="100" dirty="0">
                <a:solidFill>
                  <a:srgbClr val="1B1B1B"/>
                </a:solidFill>
                <a:latin typeface="Noto Sans JP"/>
                <a:ea typeface="Noto Sans JP"/>
                <a:cs typeface="Noto Sans JP"/>
                <a:sym typeface="Noto Sans JP"/>
              </a:rPr>
              <a:t>．</a:t>
            </a:r>
          </a:p>
        </p:txBody>
      </p:sp>
      <p:sp>
        <p:nvSpPr>
          <p:cNvPr id="17" name="テキスト ボックス 16">
            <a:extLst>
              <a:ext uri="{FF2B5EF4-FFF2-40B4-BE49-F238E27FC236}">
                <a16:creationId xmlns:a16="http://schemas.microsoft.com/office/drawing/2014/main" id="{3D3F6173-F7C0-3792-114D-4959F36B10BC}"/>
              </a:ext>
            </a:extLst>
          </p:cNvPr>
          <p:cNvSpPr txBox="1"/>
          <p:nvPr/>
        </p:nvSpPr>
        <p:spPr>
          <a:xfrm>
            <a:off x="1271097" y="3999899"/>
            <a:ext cx="9144000" cy="2143857"/>
          </a:xfrm>
          <a:prstGeom prst="rect">
            <a:avLst/>
          </a:prstGeom>
          <a:noFill/>
        </p:spPr>
        <p:txBody>
          <a:bodyPr wrap="square">
            <a:spAutoFit/>
          </a:bodyPr>
          <a:lstStyle/>
          <a:p>
            <a:pPr algn="l">
              <a:lnSpc>
                <a:spcPts val="8400"/>
              </a:lnSpc>
            </a:pPr>
            <a:r>
              <a:rPr lang="en-US" altLang="ja-JP" sz="5400" b="1" spc="300" dirty="0" err="1">
                <a:solidFill>
                  <a:srgbClr val="1B1B1B"/>
                </a:solidFill>
                <a:latin typeface="Noto Sans JP Heavy"/>
                <a:ea typeface="Noto Sans JP Heavy"/>
                <a:cs typeface="Noto Sans JP Heavy"/>
                <a:sym typeface="Noto Sans JP Heavy"/>
              </a:rPr>
              <a:t>パーソナライズされた</a:t>
            </a:r>
            <a:endParaRPr lang="en-US" altLang="ja-JP" sz="5400" b="1" spc="300" dirty="0">
              <a:solidFill>
                <a:srgbClr val="1B1B1B"/>
              </a:solidFill>
              <a:latin typeface="Noto Sans JP Heavy"/>
              <a:ea typeface="Noto Sans JP Heavy"/>
              <a:cs typeface="Noto Sans JP Heavy"/>
              <a:sym typeface="Noto Sans JP Heavy"/>
            </a:endParaRPr>
          </a:p>
          <a:p>
            <a:pPr algn="l">
              <a:lnSpc>
                <a:spcPts val="8400"/>
              </a:lnSpc>
            </a:pPr>
            <a:r>
              <a:rPr lang="en-US" altLang="ja-JP" sz="5400" b="1" spc="300" dirty="0" err="1">
                <a:solidFill>
                  <a:srgbClr val="1B1B1B"/>
                </a:solidFill>
                <a:latin typeface="Noto Sans JP Heavy"/>
                <a:ea typeface="Noto Sans JP Heavy"/>
                <a:cs typeface="Noto Sans JP Heavy"/>
                <a:sym typeface="Noto Sans JP Heavy"/>
              </a:rPr>
              <a:t>話題生成サービスの</a:t>
            </a:r>
            <a:r>
              <a:rPr lang="en-US" altLang="ja-JP" sz="5400" b="1" spc="300" dirty="0" err="1">
                <a:solidFill>
                  <a:schemeClr val="accent6">
                    <a:lumMod val="75000"/>
                  </a:schemeClr>
                </a:solidFill>
                <a:latin typeface="Noto Sans JP Heavy"/>
                <a:ea typeface="Noto Sans JP Heavy"/>
                <a:cs typeface="Noto Sans JP Heavy"/>
                <a:sym typeface="Noto Sans JP Heavy"/>
              </a:rPr>
              <a:t>実現</a:t>
            </a:r>
            <a:endParaRPr lang="en-US" altLang="ja-JP" sz="5400" b="1" spc="300" dirty="0">
              <a:solidFill>
                <a:schemeClr val="accent6">
                  <a:lumMod val="75000"/>
                </a:schemeClr>
              </a:solidFill>
              <a:latin typeface="Noto Sans JP Heavy"/>
              <a:ea typeface="Noto Sans JP Heavy"/>
              <a:cs typeface="Noto Sans JP Heavy"/>
              <a:sym typeface="Noto Sans JP Heavy"/>
            </a:endParaRPr>
          </a:p>
        </p:txBody>
      </p:sp>
      <p:cxnSp>
        <p:nvCxnSpPr>
          <p:cNvPr id="19" name="直線コネクタ 18">
            <a:extLst>
              <a:ext uri="{FF2B5EF4-FFF2-40B4-BE49-F238E27FC236}">
                <a16:creationId xmlns:a16="http://schemas.microsoft.com/office/drawing/2014/main" id="{8BE583F3-3FAA-3A51-6EAC-F9B0D23EE27D}"/>
              </a:ext>
            </a:extLst>
          </p:cNvPr>
          <p:cNvCxnSpPr>
            <a:cxnSpLocks/>
          </p:cNvCxnSpPr>
          <p:nvPr/>
        </p:nvCxnSpPr>
        <p:spPr>
          <a:xfrm>
            <a:off x="3860342" y="6487069"/>
            <a:ext cx="2667000"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2" name="スライド番号プレースホルダー 21">
            <a:extLst>
              <a:ext uri="{FF2B5EF4-FFF2-40B4-BE49-F238E27FC236}">
                <a16:creationId xmlns:a16="http://schemas.microsoft.com/office/drawing/2014/main" id="{A69C4C30-D0A1-E114-AC0A-E1F4EED6F8AC}"/>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857250" y="2361305"/>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4" name="AutoShape 4"/>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AutoShape 5"/>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6" name="AutoShape 6"/>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7" name="Group 7"/>
          <p:cNvGrpSpPr/>
          <p:nvPr/>
        </p:nvGrpSpPr>
        <p:grpSpPr>
          <a:xfrm>
            <a:off x="1282599" y="650625"/>
            <a:ext cx="1213487" cy="1720205"/>
            <a:chOff x="0" y="0"/>
            <a:chExt cx="319601" cy="453058"/>
          </a:xfrm>
        </p:grpSpPr>
        <p:sp>
          <p:nvSpPr>
            <p:cNvPr id="8" name="Freeform 8"/>
            <p:cNvSpPr/>
            <p:nvPr/>
          </p:nvSpPr>
          <p:spPr>
            <a:xfrm>
              <a:off x="0" y="0"/>
              <a:ext cx="319601" cy="453058"/>
            </a:xfrm>
            <a:custGeom>
              <a:avLst/>
              <a:gdLst/>
              <a:ahLst/>
              <a:cxnLst/>
              <a:rect l="l" t="t" r="r" b="b"/>
              <a:pathLst>
                <a:path w="319601" h="453058">
                  <a:moveTo>
                    <a:pt x="0" y="0"/>
                  </a:moveTo>
                  <a:lnTo>
                    <a:pt x="319601" y="0"/>
                  </a:lnTo>
                  <a:lnTo>
                    <a:pt x="319601" y="453058"/>
                  </a:lnTo>
                  <a:lnTo>
                    <a:pt x="0" y="453058"/>
                  </a:lnTo>
                  <a:close/>
                </a:path>
              </a:pathLst>
            </a:custGeom>
            <a:solidFill>
              <a:srgbClr val="1B1B1B"/>
            </a:solidFill>
          </p:spPr>
          <p:txBody>
            <a:bodyPr/>
            <a:lstStyle/>
            <a:p>
              <a:endParaRPr lang="ja-JP" altLang="en-US"/>
            </a:p>
          </p:txBody>
        </p:sp>
        <p:sp>
          <p:nvSpPr>
            <p:cNvPr id="9" name="TextBox 9"/>
            <p:cNvSpPr txBox="1"/>
            <p:nvPr/>
          </p:nvSpPr>
          <p:spPr>
            <a:xfrm>
              <a:off x="0" y="-47625"/>
              <a:ext cx="319601" cy="500683"/>
            </a:xfrm>
            <a:prstGeom prst="rect">
              <a:avLst/>
            </a:prstGeom>
          </p:spPr>
          <p:txBody>
            <a:bodyPr lIns="50800" tIns="50800" rIns="50800" bIns="50800" rtlCol="0" anchor="ctr"/>
            <a:lstStyle/>
            <a:p>
              <a:pPr algn="ctr">
                <a:lnSpc>
                  <a:spcPts val="3359"/>
                </a:lnSpc>
              </a:pPr>
              <a:endParaRPr/>
            </a:p>
          </p:txBody>
        </p:sp>
      </p:grpSp>
      <p:sp>
        <p:nvSpPr>
          <p:cNvPr id="27" name="TextBox 27"/>
          <p:cNvSpPr txBox="1"/>
          <p:nvPr/>
        </p:nvSpPr>
        <p:spPr>
          <a:xfrm>
            <a:off x="2949343" y="1371153"/>
            <a:ext cx="14309957" cy="596900"/>
          </a:xfrm>
          <a:prstGeom prst="rect">
            <a:avLst/>
          </a:prstGeom>
        </p:spPr>
        <p:txBody>
          <a:bodyPr lIns="0" tIns="0" rIns="0" bIns="0" rtlCol="0" anchor="t">
            <a:spAutoFit/>
          </a:bodyPr>
          <a:lstStyle/>
          <a:p>
            <a:pPr algn="l">
              <a:lnSpc>
                <a:spcPts val="4900"/>
              </a:lnSpc>
            </a:pPr>
            <a:r>
              <a:rPr lang="en-US" sz="3500" b="1" spc="175" dirty="0" err="1">
                <a:solidFill>
                  <a:srgbClr val="1B1B1B"/>
                </a:solidFill>
                <a:latin typeface="Noto Sans JP Heavy"/>
                <a:ea typeface="Noto Sans JP Heavy"/>
                <a:cs typeface="Noto Sans JP Heavy"/>
                <a:sym typeface="Noto Sans JP Heavy"/>
              </a:rPr>
              <a:t>達成したい項目</a:t>
            </a:r>
            <a:endParaRPr lang="en-US" sz="3500" b="1" spc="175" dirty="0">
              <a:solidFill>
                <a:srgbClr val="1B1B1B"/>
              </a:solidFill>
              <a:latin typeface="Noto Sans JP Heavy"/>
              <a:ea typeface="Noto Sans JP Heavy"/>
              <a:cs typeface="Noto Sans JP Heavy"/>
              <a:sym typeface="Noto Sans JP Heavy"/>
            </a:endParaRPr>
          </a:p>
        </p:txBody>
      </p:sp>
      <p:sp>
        <p:nvSpPr>
          <p:cNvPr id="28" name="TextBox 28"/>
          <p:cNvSpPr txBox="1"/>
          <p:nvPr/>
        </p:nvSpPr>
        <p:spPr>
          <a:xfrm>
            <a:off x="1461953" y="1228278"/>
            <a:ext cx="854779" cy="721801"/>
          </a:xfrm>
          <a:prstGeom prst="rect">
            <a:avLst/>
          </a:prstGeom>
        </p:spPr>
        <p:txBody>
          <a:bodyPr lIns="0" tIns="0" rIns="0" bIns="0" rtlCol="0" anchor="t">
            <a:spAutoFit/>
          </a:bodyPr>
          <a:lstStyle/>
          <a:p>
            <a:pPr marL="0" lvl="0" indent="0" algn="ctr">
              <a:lnSpc>
                <a:spcPts val="6300"/>
              </a:lnSpc>
              <a:spcBef>
                <a:spcPct val="0"/>
              </a:spcBef>
            </a:pPr>
            <a:r>
              <a:rPr lang="en-US" sz="3500" b="1" u="none" strike="noStrike" dirty="0">
                <a:solidFill>
                  <a:srgbClr val="FAFAFA"/>
                </a:solidFill>
                <a:latin typeface="Open Sans Bold"/>
                <a:ea typeface="Open Sans Bold"/>
                <a:cs typeface="Open Sans Bold"/>
                <a:sym typeface="Open Sans Bold"/>
              </a:rPr>
              <a:t>02</a:t>
            </a:r>
          </a:p>
        </p:txBody>
      </p:sp>
      <p:grpSp>
        <p:nvGrpSpPr>
          <p:cNvPr id="37" name="Group 18">
            <a:extLst>
              <a:ext uri="{FF2B5EF4-FFF2-40B4-BE49-F238E27FC236}">
                <a16:creationId xmlns:a16="http://schemas.microsoft.com/office/drawing/2014/main" id="{A69F7AF7-3620-C899-387D-F469521917C1}"/>
              </a:ext>
            </a:extLst>
          </p:cNvPr>
          <p:cNvGrpSpPr/>
          <p:nvPr/>
        </p:nvGrpSpPr>
        <p:grpSpPr>
          <a:xfrm>
            <a:off x="2138872" y="4903248"/>
            <a:ext cx="14010256" cy="1794059"/>
            <a:chOff x="0" y="0"/>
            <a:chExt cx="3689944" cy="472509"/>
          </a:xfrm>
        </p:grpSpPr>
        <p:sp>
          <p:nvSpPr>
            <p:cNvPr id="38" name="Freeform 19">
              <a:extLst>
                <a:ext uri="{FF2B5EF4-FFF2-40B4-BE49-F238E27FC236}">
                  <a16:creationId xmlns:a16="http://schemas.microsoft.com/office/drawing/2014/main" id="{C9DA68B6-250E-BC6B-B016-6AD58F0C9507}"/>
                </a:ext>
              </a:extLst>
            </p:cNvPr>
            <p:cNvSpPr/>
            <p:nvPr/>
          </p:nvSpPr>
          <p:spPr>
            <a:xfrm>
              <a:off x="0" y="0"/>
              <a:ext cx="3689944" cy="472509"/>
            </a:xfrm>
            <a:custGeom>
              <a:avLst/>
              <a:gdLst/>
              <a:ahLst/>
              <a:cxnLst/>
              <a:rect l="l" t="t" r="r" b="b"/>
              <a:pathLst>
                <a:path w="3689944" h="472509">
                  <a:moveTo>
                    <a:pt x="0" y="0"/>
                  </a:moveTo>
                  <a:lnTo>
                    <a:pt x="3689944" y="0"/>
                  </a:lnTo>
                  <a:lnTo>
                    <a:pt x="3689944" y="472509"/>
                  </a:lnTo>
                  <a:lnTo>
                    <a:pt x="0" y="472509"/>
                  </a:lnTo>
                  <a:close/>
                </a:path>
              </a:pathLst>
            </a:custGeom>
            <a:solidFill>
              <a:srgbClr val="E9E9E9"/>
            </a:solidFill>
          </p:spPr>
          <p:txBody>
            <a:bodyPr/>
            <a:lstStyle/>
            <a:p>
              <a:endParaRPr lang="ja-JP" altLang="en-US"/>
            </a:p>
          </p:txBody>
        </p:sp>
        <p:sp>
          <p:nvSpPr>
            <p:cNvPr id="39" name="TextBox 20">
              <a:extLst>
                <a:ext uri="{FF2B5EF4-FFF2-40B4-BE49-F238E27FC236}">
                  <a16:creationId xmlns:a16="http://schemas.microsoft.com/office/drawing/2014/main" id="{82B6DB92-F81D-01A0-2770-3634BC81E860}"/>
                </a:ext>
              </a:extLst>
            </p:cNvPr>
            <p:cNvSpPr txBox="1"/>
            <p:nvPr/>
          </p:nvSpPr>
          <p:spPr>
            <a:xfrm>
              <a:off x="0" y="-47625"/>
              <a:ext cx="3689944" cy="520134"/>
            </a:xfrm>
            <a:prstGeom prst="rect">
              <a:avLst/>
            </a:prstGeom>
          </p:spPr>
          <p:txBody>
            <a:bodyPr lIns="50800" tIns="50800" rIns="50800" bIns="50800" rtlCol="0" anchor="ctr"/>
            <a:lstStyle/>
            <a:p>
              <a:pPr algn="ctr">
                <a:lnSpc>
                  <a:spcPts val="3359"/>
                </a:lnSpc>
              </a:pPr>
              <a:endParaRPr/>
            </a:p>
          </p:txBody>
        </p:sp>
      </p:grpSp>
      <p:grpSp>
        <p:nvGrpSpPr>
          <p:cNvPr id="40" name="Group 23">
            <a:extLst>
              <a:ext uri="{FF2B5EF4-FFF2-40B4-BE49-F238E27FC236}">
                <a16:creationId xmlns:a16="http://schemas.microsoft.com/office/drawing/2014/main" id="{493EA3F5-19C0-603D-F2A8-F1FB61850CF1}"/>
              </a:ext>
            </a:extLst>
          </p:cNvPr>
          <p:cNvGrpSpPr/>
          <p:nvPr/>
        </p:nvGrpSpPr>
        <p:grpSpPr>
          <a:xfrm>
            <a:off x="2138872" y="6802082"/>
            <a:ext cx="14010256" cy="1794059"/>
            <a:chOff x="0" y="0"/>
            <a:chExt cx="3689944" cy="472509"/>
          </a:xfrm>
        </p:grpSpPr>
        <p:sp>
          <p:nvSpPr>
            <p:cNvPr id="41" name="Freeform 24">
              <a:extLst>
                <a:ext uri="{FF2B5EF4-FFF2-40B4-BE49-F238E27FC236}">
                  <a16:creationId xmlns:a16="http://schemas.microsoft.com/office/drawing/2014/main" id="{D42CD678-F166-A1DD-89A8-0812FA867A64}"/>
                </a:ext>
              </a:extLst>
            </p:cNvPr>
            <p:cNvSpPr/>
            <p:nvPr/>
          </p:nvSpPr>
          <p:spPr>
            <a:xfrm>
              <a:off x="0" y="0"/>
              <a:ext cx="3689944" cy="472509"/>
            </a:xfrm>
            <a:custGeom>
              <a:avLst/>
              <a:gdLst/>
              <a:ahLst/>
              <a:cxnLst/>
              <a:rect l="l" t="t" r="r" b="b"/>
              <a:pathLst>
                <a:path w="3689944" h="472509">
                  <a:moveTo>
                    <a:pt x="0" y="0"/>
                  </a:moveTo>
                  <a:lnTo>
                    <a:pt x="3689944" y="0"/>
                  </a:lnTo>
                  <a:lnTo>
                    <a:pt x="3689944" y="472509"/>
                  </a:lnTo>
                  <a:lnTo>
                    <a:pt x="0" y="472509"/>
                  </a:lnTo>
                  <a:close/>
                </a:path>
              </a:pathLst>
            </a:custGeom>
            <a:solidFill>
              <a:srgbClr val="E9E9E9"/>
            </a:solidFill>
          </p:spPr>
          <p:txBody>
            <a:bodyPr/>
            <a:lstStyle/>
            <a:p>
              <a:endParaRPr lang="ja-JP" altLang="en-US"/>
            </a:p>
          </p:txBody>
        </p:sp>
        <p:sp>
          <p:nvSpPr>
            <p:cNvPr id="42" name="TextBox 25">
              <a:extLst>
                <a:ext uri="{FF2B5EF4-FFF2-40B4-BE49-F238E27FC236}">
                  <a16:creationId xmlns:a16="http://schemas.microsoft.com/office/drawing/2014/main" id="{58C9D58F-84C1-DC65-68B0-D9542AEE5952}"/>
                </a:ext>
              </a:extLst>
            </p:cNvPr>
            <p:cNvSpPr txBox="1"/>
            <p:nvPr/>
          </p:nvSpPr>
          <p:spPr>
            <a:xfrm>
              <a:off x="0" y="-47625"/>
              <a:ext cx="3689944" cy="520134"/>
            </a:xfrm>
            <a:prstGeom prst="rect">
              <a:avLst/>
            </a:prstGeom>
          </p:spPr>
          <p:txBody>
            <a:bodyPr lIns="50800" tIns="50800" rIns="50800" bIns="50800" rtlCol="0" anchor="ctr"/>
            <a:lstStyle/>
            <a:p>
              <a:pPr algn="ctr">
                <a:lnSpc>
                  <a:spcPts val="3359"/>
                </a:lnSpc>
              </a:pPr>
              <a:endParaRPr/>
            </a:p>
          </p:txBody>
        </p:sp>
      </p:grpSp>
      <p:grpSp>
        <p:nvGrpSpPr>
          <p:cNvPr id="55" name="グループ化 54">
            <a:extLst>
              <a:ext uri="{FF2B5EF4-FFF2-40B4-BE49-F238E27FC236}">
                <a16:creationId xmlns:a16="http://schemas.microsoft.com/office/drawing/2014/main" id="{403FCA80-FBCA-3E31-9D1B-76FA61754B2F}"/>
              </a:ext>
            </a:extLst>
          </p:cNvPr>
          <p:cNvGrpSpPr/>
          <p:nvPr/>
        </p:nvGrpSpPr>
        <p:grpSpPr>
          <a:xfrm>
            <a:off x="2138872" y="3004415"/>
            <a:ext cx="14010256" cy="1794059"/>
            <a:chOff x="2138872" y="3004415"/>
            <a:chExt cx="14010256" cy="1794059"/>
          </a:xfrm>
        </p:grpSpPr>
        <p:grpSp>
          <p:nvGrpSpPr>
            <p:cNvPr id="34" name="Group 12">
              <a:extLst>
                <a:ext uri="{FF2B5EF4-FFF2-40B4-BE49-F238E27FC236}">
                  <a16:creationId xmlns:a16="http://schemas.microsoft.com/office/drawing/2014/main" id="{8C4275D7-A900-E4E4-31D3-9E22006F1778}"/>
                </a:ext>
              </a:extLst>
            </p:cNvPr>
            <p:cNvGrpSpPr/>
            <p:nvPr/>
          </p:nvGrpSpPr>
          <p:grpSpPr>
            <a:xfrm>
              <a:off x="2138872" y="3004415"/>
              <a:ext cx="14010256" cy="1794059"/>
              <a:chOff x="0" y="0"/>
              <a:chExt cx="3689944" cy="472509"/>
            </a:xfrm>
          </p:grpSpPr>
          <p:sp>
            <p:nvSpPr>
              <p:cNvPr id="35" name="Freeform 13">
                <a:extLst>
                  <a:ext uri="{FF2B5EF4-FFF2-40B4-BE49-F238E27FC236}">
                    <a16:creationId xmlns:a16="http://schemas.microsoft.com/office/drawing/2014/main" id="{DCA74CC4-B481-65AB-5094-EE7F4E1917A8}"/>
                  </a:ext>
                </a:extLst>
              </p:cNvPr>
              <p:cNvSpPr/>
              <p:nvPr/>
            </p:nvSpPr>
            <p:spPr>
              <a:xfrm>
                <a:off x="0" y="0"/>
                <a:ext cx="3689944" cy="472509"/>
              </a:xfrm>
              <a:custGeom>
                <a:avLst/>
                <a:gdLst/>
                <a:ahLst/>
                <a:cxnLst/>
                <a:rect l="l" t="t" r="r" b="b"/>
                <a:pathLst>
                  <a:path w="3689944" h="472509">
                    <a:moveTo>
                      <a:pt x="0" y="0"/>
                    </a:moveTo>
                    <a:lnTo>
                      <a:pt x="3689944" y="0"/>
                    </a:lnTo>
                    <a:lnTo>
                      <a:pt x="3689944" y="472509"/>
                    </a:lnTo>
                    <a:lnTo>
                      <a:pt x="0" y="472509"/>
                    </a:lnTo>
                    <a:close/>
                  </a:path>
                </a:pathLst>
              </a:custGeom>
              <a:solidFill>
                <a:srgbClr val="E9E9E9"/>
              </a:solidFill>
            </p:spPr>
            <p:txBody>
              <a:bodyPr/>
              <a:lstStyle/>
              <a:p>
                <a:endParaRPr lang="ja-JP" altLang="en-US"/>
              </a:p>
            </p:txBody>
          </p:sp>
          <p:sp>
            <p:nvSpPr>
              <p:cNvPr id="36" name="TextBox 14">
                <a:extLst>
                  <a:ext uri="{FF2B5EF4-FFF2-40B4-BE49-F238E27FC236}">
                    <a16:creationId xmlns:a16="http://schemas.microsoft.com/office/drawing/2014/main" id="{C1E79B18-DF32-C380-4D39-7FAA741FCC1E}"/>
                  </a:ext>
                </a:extLst>
              </p:cNvPr>
              <p:cNvSpPr txBox="1"/>
              <p:nvPr/>
            </p:nvSpPr>
            <p:spPr>
              <a:xfrm>
                <a:off x="0" y="-47625"/>
                <a:ext cx="3689944" cy="520134"/>
              </a:xfrm>
              <a:prstGeom prst="rect">
                <a:avLst/>
              </a:prstGeom>
            </p:spPr>
            <p:txBody>
              <a:bodyPr lIns="50800" tIns="50800" rIns="50800" bIns="50800" rtlCol="0" anchor="ctr"/>
              <a:lstStyle/>
              <a:p>
                <a:pPr algn="ctr">
                  <a:lnSpc>
                    <a:spcPts val="3359"/>
                  </a:lnSpc>
                </a:pPr>
                <a:endParaRPr/>
              </a:p>
            </p:txBody>
          </p:sp>
        </p:grpSp>
        <p:sp>
          <p:nvSpPr>
            <p:cNvPr id="43" name="AutoShape 15">
              <a:extLst>
                <a:ext uri="{FF2B5EF4-FFF2-40B4-BE49-F238E27FC236}">
                  <a16:creationId xmlns:a16="http://schemas.microsoft.com/office/drawing/2014/main" id="{68B40AE5-20F4-7234-E3DC-07BE6BDF4749}"/>
                </a:ext>
              </a:extLst>
            </p:cNvPr>
            <p:cNvSpPr/>
            <p:nvPr/>
          </p:nvSpPr>
          <p:spPr>
            <a:xfrm flipH="1">
              <a:off x="6603480" y="3521694"/>
              <a:ext cx="0" cy="759500"/>
            </a:xfrm>
            <a:prstGeom prst="line">
              <a:avLst/>
            </a:prstGeom>
            <a:ln w="9525" cap="flat">
              <a:solidFill>
                <a:srgbClr val="737373"/>
              </a:solidFill>
              <a:prstDash val="solid"/>
              <a:headEnd type="none" w="sm" len="sm"/>
              <a:tailEnd type="none" w="sm" len="sm"/>
            </a:ln>
          </p:spPr>
          <p:txBody>
            <a:bodyPr/>
            <a:lstStyle/>
            <a:p>
              <a:endParaRPr lang="ja-JP" altLang="en-US"/>
            </a:p>
          </p:txBody>
        </p:sp>
        <p:sp>
          <p:nvSpPr>
            <p:cNvPr id="44" name="TextBox 16">
              <a:extLst>
                <a:ext uri="{FF2B5EF4-FFF2-40B4-BE49-F238E27FC236}">
                  <a16:creationId xmlns:a16="http://schemas.microsoft.com/office/drawing/2014/main" id="{74097279-F0C0-CE5E-C89E-0E0EF225E163}"/>
                </a:ext>
              </a:extLst>
            </p:cNvPr>
            <p:cNvSpPr txBox="1"/>
            <p:nvPr/>
          </p:nvSpPr>
          <p:spPr>
            <a:xfrm>
              <a:off x="2464516" y="3521694"/>
              <a:ext cx="3813321" cy="862480"/>
            </a:xfrm>
            <a:prstGeom prst="rect">
              <a:avLst/>
            </a:prstGeom>
          </p:spPr>
          <p:txBody>
            <a:bodyPr wrap="square" lIns="0" tIns="0" rIns="0" bIns="0" rtlCol="0" anchor="t">
              <a:spAutoFit/>
            </a:bodyPr>
            <a:lstStyle/>
            <a:p>
              <a:pPr marL="0" lvl="0" indent="0" algn="l">
                <a:lnSpc>
                  <a:spcPts val="3499"/>
                </a:lnSpc>
                <a:spcBef>
                  <a:spcPct val="0"/>
                </a:spcBef>
              </a:pPr>
              <a:r>
                <a:rPr lang="en-US" altLang="ja-JP" sz="2499" b="1" u="none" strike="noStrike" spc="124" dirty="0" err="1">
                  <a:solidFill>
                    <a:srgbClr val="1B1B1B"/>
                  </a:solidFill>
                  <a:latin typeface="Noto Sans JP Heavy"/>
                  <a:ea typeface="Noto Sans JP Heavy"/>
                  <a:cs typeface="Noto Sans JP Heavy"/>
                  <a:sym typeface="Noto Sans JP Heavy"/>
                </a:rPr>
                <a:t>話題ラベルを用いた</a:t>
              </a:r>
              <a:endParaRPr lang="en-US" altLang="ja-JP" sz="2499" b="1" u="none" strike="noStrike" spc="124" dirty="0">
                <a:solidFill>
                  <a:srgbClr val="1B1B1B"/>
                </a:solidFill>
                <a:latin typeface="Noto Sans JP Heavy"/>
                <a:ea typeface="Noto Sans JP Heavy"/>
                <a:cs typeface="Noto Sans JP Heavy"/>
                <a:sym typeface="Noto Sans JP Heavy"/>
              </a:endParaRPr>
            </a:p>
            <a:p>
              <a:pPr marL="0" lvl="0" indent="0" algn="l">
                <a:lnSpc>
                  <a:spcPts val="3499"/>
                </a:lnSpc>
                <a:spcBef>
                  <a:spcPct val="0"/>
                </a:spcBef>
              </a:pPr>
              <a:r>
                <a:rPr lang="en-US" altLang="ja-JP" sz="2499" b="1" spc="124" dirty="0" err="1">
                  <a:solidFill>
                    <a:srgbClr val="1B1B1B"/>
                  </a:solidFill>
                  <a:latin typeface="Noto Sans JP Heavy"/>
                  <a:ea typeface="Noto Sans JP Heavy"/>
                  <a:cs typeface="Noto Sans JP Heavy"/>
                  <a:sym typeface="Noto Sans JP Heavy"/>
                </a:rPr>
                <a:t>話題生成</a:t>
              </a:r>
              <a:endParaRPr lang="en-US" altLang="ja-JP" sz="2499" b="1" u="none" strike="noStrike" spc="124" dirty="0">
                <a:solidFill>
                  <a:srgbClr val="1B1B1B"/>
                </a:solidFill>
                <a:latin typeface="Noto Sans JP Heavy"/>
                <a:ea typeface="Noto Sans JP Heavy"/>
                <a:cs typeface="Noto Sans JP Heavy"/>
                <a:sym typeface="Noto Sans JP Heavy"/>
              </a:endParaRPr>
            </a:p>
          </p:txBody>
        </p:sp>
        <p:sp>
          <p:nvSpPr>
            <p:cNvPr id="45" name="TextBox 17">
              <a:extLst>
                <a:ext uri="{FF2B5EF4-FFF2-40B4-BE49-F238E27FC236}">
                  <a16:creationId xmlns:a16="http://schemas.microsoft.com/office/drawing/2014/main" id="{F1887377-A5F2-2AE3-C276-14D2589B1E96}"/>
                </a:ext>
              </a:extLst>
            </p:cNvPr>
            <p:cNvSpPr txBox="1"/>
            <p:nvPr/>
          </p:nvSpPr>
          <p:spPr>
            <a:xfrm>
              <a:off x="7236890" y="3226083"/>
              <a:ext cx="8194277" cy="1343509"/>
            </a:xfrm>
            <a:prstGeom prst="rect">
              <a:avLst/>
            </a:prstGeom>
          </p:spPr>
          <p:txBody>
            <a:bodyPr lIns="0" tIns="0" rIns="0" bIns="0" rtlCol="0" anchor="t">
              <a:spAutoFit/>
            </a:bodyPr>
            <a:lstStyle/>
            <a:p>
              <a:pPr algn="l">
                <a:lnSpc>
                  <a:spcPts val="3600"/>
                </a:lnSpc>
              </a:pPr>
              <a:r>
                <a:rPr lang="en-US" sz="2400" spc="100" dirty="0" err="1">
                  <a:solidFill>
                    <a:srgbClr val="1B1B1B"/>
                  </a:solidFill>
                  <a:latin typeface="Noto Sans JP"/>
                  <a:ea typeface="Noto Sans JP"/>
                  <a:cs typeface="Noto Sans JP"/>
                  <a:sym typeface="Noto Sans JP"/>
                </a:rPr>
                <a:t>初対面の人が話す話題のラベルは提示可能であるので，そのラベルとユーザー情報を掛け合わせることで，話題生成を実現する</a:t>
              </a:r>
              <a:r>
                <a:rPr lang="en-US" sz="2400" spc="100" dirty="0">
                  <a:solidFill>
                    <a:srgbClr val="1B1B1B"/>
                  </a:solidFill>
                  <a:latin typeface="Noto Sans JP"/>
                  <a:ea typeface="Noto Sans JP"/>
                  <a:cs typeface="Noto Sans JP"/>
                  <a:sym typeface="Noto Sans JP"/>
                </a:rPr>
                <a:t>．</a:t>
              </a:r>
            </a:p>
          </p:txBody>
        </p:sp>
      </p:grpSp>
      <p:sp>
        <p:nvSpPr>
          <p:cNvPr id="47" name="TextBox 22">
            <a:extLst>
              <a:ext uri="{FF2B5EF4-FFF2-40B4-BE49-F238E27FC236}">
                <a16:creationId xmlns:a16="http://schemas.microsoft.com/office/drawing/2014/main" id="{DCDB656B-1385-EA47-C06B-290DFF7425E2}"/>
              </a:ext>
            </a:extLst>
          </p:cNvPr>
          <p:cNvSpPr txBox="1"/>
          <p:nvPr/>
        </p:nvSpPr>
        <p:spPr>
          <a:xfrm>
            <a:off x="7233577" y="5404317"/>
            <a:ext cx="8194277" cy="876300"/>
          </a:xfrm>
          <a:prstGeom prst="rect">
            <a:avLst/>
          </a:prstGeom>
        </p:spPr>
        <p:txBody>
          <a:bodyPr lIns="0" tIns="0" rIns="0" bIns="0" rtlCol="0" anchor="t">
            <a:spAutoFit/>
          </a:bodyPr>
          <a:lstStyle/>
          <a:p>
            <a:pPr algn="l">
              <a:lnSpc>
                <a:spcPts val="3600"/>
              </a:lnSpc>
            </a:pPr>
            <a:r>
              <a:rPr lang="en-US" altLang="ja-JP" sz="2400" spc="100" dirty="0" err="1">
                <a:solidFill>
                  <a:srgbClr val="1B1B1B"/>
                </a:solidFill>
                <a:latin typeface="Noto Sans JP"/>
                <a:ea typeface="Noto Sans JP"/>
                <a:cs typeface="Noto Sans JP"/>
                <a:sym typeface="Noto Sans JP"/>
              </a:rPr>
              <a:t>マッチングスコアの算出方法を見直した後にそれを定量的に評価し</a:t>
            </a:r>
            <a:r>
              <a:rPr lang="ja-JP" altLang="en-US" sz="2400" spc="100">
                <a:solidFill>
                  <a:srgbClr val="1B1B1B"/>
                </a:solidFill>
                <a:latin typeface="Noto Sans JP"/>
                <a:ea typeface="Noto Sans JP"/>
                <a:cs typeface="Noto Sans JP"/>
                <a:sym typeface="Noto Sans JP"/>
              </a:rPr>
              <a:t>，</a:t>
            </a:r>
            <a:r>
              <a:rPr lang="en-US" altLang="ja-JP" sz="2400" spc="100" dirty="0" err="1">
                <a:solidFill>
                  <a:srgbClr val="1B1B1B"/>
                </a:solidFill>
                <a:latin typeface="Noto Sans JP"/>
                <a:ea typeface="Noto Sans JP"/>
                <a:cs typeface="Noto Sans JP"/>
                <a:sym typeface="Noto Sans JP"/>
              </a:rPr>
              <a:t>ユーザー満足度</a:t>
            </a:r>
            <a:r>
              <a:rPr lang="ja-JP" altLang="en-US" sz="2400" spc="100">
                <a:solidFill>
                  <a:srgbClr val="1B1B1B"/>
                </a:solidFill>
                <a:latin typeface="Noto Sans JP"/>
                <a:ea typeface="Noto Sans JP"/>
                <a:cs typeface="Noto Sans JP"/>
                <a:sym typeface="Noto Sans JP"/>
              </a:rPr>
              <a:t>の</a:t>
            </a:r>
            <a:r>
              <a:rPr lang="en-US" altLang="ja-JP" sz="2400" spc="100" dirty="0" err="1">
                <a:solidFill>
                  <a:srgbClr val="1B1B1B"/>
                </a:solidFill>
                <a:latin typeface="Noto Sans JP"/>
                <a:ea typeface="Noto Sans JP"/>
                <a:cs typeface="Noto Sans JP"/>
                <a:sym typeface="Noto Sans JP"/>
              </a:rPr>
              <a:t>向上を目指す</a:t>
            </a:r>
            <a:r>
              <a:rPr lang="en-US" altLang="ja-JP" sz="2400" spc="100" dirty="0">
                <a:solidFill>
                  <a:srgbClr val="1B1B1B"/>
                </a:solidFill>
                <a:latin typeface="Noto Sans JP"/>
                <a:ea typeface="Noto Sans JP"/>
                <a:cs typeface="Noto Sans JP"/>
                <a:sym typeface="Noto Sans JP"/>
              </a:rPr>
              <a:t>．</a:t>
            </a:r>
          </a:p>
        </p:txBody>
      </p:sp>
      <p:sp>
        <p:nvSpPr>
          <p:cNvPr id="48" name="TextBox 26">
            <a:extLst>
              <a:ext uri="{FF2B5EF4-FFF2-40B4-BE49-F238E27FC236}">
                <a16:creationId xmlns:a16="http://schemas.microsoft.com/office/drawing/2014/main" id="{D591F332-8636-D9F2-0AFF-E18BC531C0A0}"/>
              </a:ext>
            </a:extLst>
          </p:cNvPr>
          <p:cNvSpPr txBox="1"/>
          <p:nvPr/>
        </p:nvSpPr>
        <p:spPr>
          <a:xfrm>
            <a:off x="2518498" y="7319361"/>
            <a:ext cx="3425782" cy="868186"/>
          </a:xfrm>
          <a:prstGeom prst="rect">
            <a:avLst/>
          </a:prstGeom>
        </p:spPr>
        <p:txBody>
          <a:bodyPr lIns="0" tIns="0" rIns="0" bIns="0" rtlCol="0" anchor="t">
            <a:spAutoFit/>
          </a:bodyPr>
          <a:lstStyle/>
          <a:p>
            <a:pPr algn="l">
              <a:lnSpc>
                <a:spcPts val="3499"/>
              </a:lnSpc>
            </a:pPr>
            <a:r>
              <a:rPr lang="en-US" sz="2499" b="1" spc="124" dirty="0" err="1">
                <a:solidFill>
                  <a:srgbClr val="1B1B1B"/>
                </a:solidFill>
                <a:latin typeface="Noto Sans JP Heavy"/>
                <a:ea typeface="Noto Sans JP Heavy"/>
                <a:cs typeface="Noto Sans JP Heavy"/>
                <a:sym typeface="Noto Sans JP Heavy"/>
              </a:rPr>
              <a:t>実測データの収集と</a:t>
            </a:r>
            <a:endParaRPr lang="en-US" sz="2499" b="1" spc="124" dirty="0">
              <a:solidFill>
                <a:srgbClr val="1B1B1B"/>
              </a:solidFill>
              <a:latin typeface="Noto Sans JP Heavy"/>
              <a:ea typeface="Noto Sans JP Heavy"/>
              <a:cs typeface="Noto Sans JP Heavy"/>
              <a:sym typeface="Noto Sans JP Heavy"/>
            </a:endParaRPr>
          </a:p>
          <a:p>
            <a:pPr algn="l">
              <a:lnSpc>
                <a:spcPts val="3499"/>
              </a:lnSpc>
            </a:pPr>
            <a:r>
              <a:rPr lang="en-US" sz="2499" b="1" spc="124" dirty="0" err="1">
                <a:solidFill>
                  <a:srgbClr val="1B1B1B"/>
                </a:solidFill>
                <a:latin typeface="Noto Sans JP Heavy"/>
                <a:ea typeface="Noto Sans JP Heavy"/>
                <a:cs typeface="Noto Sans JP Heavy"/>
                <a:sym typeface="Noto Sans JP Heavy"/>
              </a:rPr>
              <a:t>サービスの適応</a:t>
            </a:r>
            <a:endParaRPr lang="en-US" sz="2499" b="1" spc="124" dirty="0">
              <a:solidFill>
                <a:srgbClr val="1B1B1B"/>
              </a:solidFill>
              <a:latin typeface="Noto Sans JP Heavy"/>
              <a:ea typeface="Noto Sans JP Heavy"/>
              <a:cs typeface="Noto Sans JP Heavy"/>
              <a:sym typeface="Noto Sans JP Heavy"/>
            </a:endParaRPr>
          </a:p>
        </p:txBody>
      </p:sp>
      <p:sp>
        <p:nvSpPr>
          <p:cNvPr id="49" name="TextBox 27">
            <a:extLst>
              <a:ext uri="{FF2B5EF4-FFF2-40B4-BE49-F238E27FC236}">
                <a16:creationId xmlns:a16="http://schemas.microsoft.com/office/drawing/2014/main" id="{D3C54365-CF58-A202-5C87-4B40DCA153E7}"/>
              </a:ext>
            </a:extLst>
          </p:cNvPr>
          <p:cNvSpPr txBox="1"/>
          <p:nvPr/>
        </p:nvSpPr>
        <p:spPr>
          <a:xfrm>
            <a:off x="7233576" y="7258189"/>
            <a:ext cx="8194277" cy="881844"/>
          </a:xfrm>
          <a:prstGeom prst="rect">
            <a:avLst/>
          </a:prstGeom>
        </p:spPr>
        <p:txBody>
          <a:bodyPr lIns="0" tIns="0" rIns="0" bIns="0" rtlCol="0" anchor="t">
            <a:spAutoFit/>
          </a:bodyPr>
          <a:lstStyle/>
          <a:p>
            <a:pPr algn="l">
              <a:lnSpc>
                <a:spcPts val="3600"/>
              </a:lnSpc>
            </a:pPr>
            <a:r>
              <a:rPr lang="en-US" sz="2400" spc="100" dirty="0" err="1">
                <a:solidFill>
                  <a:srgbClr val="1B1B1B"/>
                </a:solidFill>
                <a:latin typeface="Noto Sans JP"/>
                <a:ea typeface="Noto Sans JP"/>
                <a:cs typeface="Noto Sans JP"/>
                <a:sym typeface="Noto Sans JP"/>
              </a:rPr>
              <a:t>このサービスの実現可能性を検討しloungeの皆さんにお願いをして，実測データを収集</a:t>
            </a:r>
            <a:r>
              <a:rPr lang="en-US" sz="2400" spc="100" dirty="0">
                <a:solidFill>
                  <a:srgbClr val="1B1B1B"/>
                </a:solidFill>
                <a:latin typeface="Noto Sans JP"/>
                <a:ea typeface="Noto Sans JP"/>
                <a:cs typeface="Noto Sans JP"/>
                <a:sym typeface="Noto Sans JP"/>
              </a:rPr>
              <a:t>/</a:t>
            </a:r>
            <a:r>
              <a:rPr lang="en-US" sz="2400" spc="100" dirty="0" err="1">
                <a:solidFill>
                  <a:srgbClr val="1B1B1B"/>
                </a:solidFill>
                <a:latin typeface="Noto Sans JP"/>
                <a:ea typeface="Noto Sans JP"/>
                <a:cs typeface="Noto Sans JP"/>
                <a:sym typeface="Noto Sans JP"/>
              </a:rPr>
              <a:t>分析する</a:t>
            </a:r>
            <a:r>
              <a:rPr lang="en-US" sz="2400" spc="100" dirty="0">
                <a:solidFill>
                  <a:srgbClr val="1B1B1B"/>
                </a:solidFill>
                <a:latin typeface="Noto Sans JP"/>
                <a:ea typeface="Noto Sans JP"/>
                <a:cs typeface="Noto Sans JP"/>
                <a:sym typeface="Noto Sans JP"/>
              </a:rPr>
              <a:t>．</a:t>
            </a:r>
          </a:p>
        </p:txBody>
      </p:sp>
      <p:sp>
        <p:nvSpPr>
          <p:cNvPr id="50" name="AutoShape 28">
            <a:extLst>
              <a:ext uri="{FF2B5EF4-FFF2-40B4-BE49-F238E27FC236}">
                <a16:creationId xmlns:a16="http://schemas.microsoft.com/office/drawing/2014/main" id="{107A997C-22B0-2F46-1F7B-61011E5CF59A}"/>
              </a:ext>
            </a:extLst>
          </p:cNvPr>
          <p:cNvSpPr/>
          <p:nvPr/>
        </p:nvSpPr>
        <p:spPr>
          <a:xfrm flipH="1">
            <a:off x="6603480" y="5420527"/>
            <a:ext cx="0" cy="759500"/>
          </a:xfrm>
          <a:prstGeom prst="line">
            <a:avLst/>
          </a:prstGeom>
          <a:ln w="9525" cap="flat">
            <a:solidFill>
              <a:srgbClr val="737373"/>
            </a:solidFill>
            <a:prstDash val="solid"/>
            <a:headEnd type="none" w="sm" len="sm"/>
            <a:tailEnd type="none" w="sm" len="sm"/>
          </a:ln>
        </p:spPr>
        <p:txBody>
          <a:bodyPr/>
          <a:lstStyle/>
          <a:p>
            <a:endParaRPr lang="ja-JP" altLang="en-US"/>
          </a:p>
        </p:txBody>
      </p:sp>
      <p:sp>
        <p:nvSpPr>
          <p:cNvPr id="51" name="AutoShape 29">
            <a:extLst>
              <a:ext uri="{FF2B5EF4-FFF2-40B4-BE49-F238E27FC236}">
                <a16:creationId xmlns:a16="http://schemas.microsoft.com/office/drawing/2014/main" id="{11B97695-19DF-4CD3-2C13-961D36C556A5}"/>
              </a:ext>
            </a:extLst>
          </p:cNvPr>
          <p:cNvSpPr/>
          <p:nvPr/>
        </p:nvSpPr>
        <p:spPr>
          <a:xfrm flipH="1">
            <a:off x="6603480" y="7319361"/>
            <a:ext cx="0" cy="759500"/>
          </a:xfrm>
          <a:prstGeom prst="line">
            <a:avLst/>
          </a:prstGeom>
          <a:ln w="9525" cap="flat">
            <a:solidFill>
              <a:srgbClr val="737373"/>
            </a:solidFill>
            <a:prstDash val="solid"/>
            <a:headEnd type="none" w="sm" len="sm"/>
            <a:tailEnd type="none" w="sm" len="sm"/>
          </a:ln>
        </p:spPr>
        <p:txBody>
          <a:bodyPr/>
          <a:lstStyle/>
          <a:p>
            <a:endParaRPr lang="ja-JP" altLang="en-US"/>
          </a:p>
        </p:txBody>
      </p:sp>
      <p:sp>
        <p:nvSpPr>
          <p:cNvPr id="54" name="テキスト ボックス 53">
            <a:extLst>
              <a:ext uri="{FF2B5EF4-FFF2-40B4-BE49-F238E27FC236}">
                <a16:creationId xmlns:a16="http://schemas.microsoft.com/office/drawing/2014/main" id="{F3A7AA96-E685-6E97-D807-803C422B9F3F}"/>
              </a:ext>
            </a:extLst>
          </p:cNvPr>
          <p:cNvSpPr txBox="1"/>
          <p:nvPr/>
        </p:nvSpPr>
        <p:spPr>
          <a:xfrm>
            <a:off x="2500568" y="5360783"/>
            <a:ext cx="4267197" cy="954813"/>
          </a:xfrm>
          <a:prstGeom prst="rect">
            <a:avLst/>
          </a:prstGeom>
          <a:noFill/>
        </p:spPr>
        <p:txBody>
          <a:bodyPr wrap="square">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altLang="ja-JP" sz="2499" b="1" i="0" u="none" strike="noStrike" kern="1200" cap="none" spc="124" normalizeH="0" baseline="0" noProof="0" dirty="0" err="1">
                <a:ln>
                  <a:noFill/>
                </a:ln>
                <a:solidFill>
                  <a:srgbClr val="1B1B1B"/>
                </a:solidFill>
                <a:effectLst/>
                <a:uLnTx/>
                <a:uFillTx/>
                <a:latin typeface="Noto Sans JP Heavy"/>
                <a:ea typeface="Noto Sans JP Heavy"/>
                <a:cs typeface="Noto Sans JP Heavy"/>
                <a:sym typeface="Noto Sans JP Heavy"/>
              </a:rPr>
              <a:t>話題のマッチングスコア</a:t>
            </a:r>
            <a:endParaRPr kumimoji="0" lang="en-US" altLang="ja-JP" sz="2499" b="1" i="0" u="none" strike="noStrike" kern="1200" cap="none" spc="124" normalizeH="0" baseline="0" noProof="0" dirty="0">
              <a:ln>
                <a:noFill/>
              </a:ln>
              <a:solidFill>
                <a:srgbClr val="1B1B1B"/>
              </a:solidFill>
              <a:effectLst/>
              <a:uLnTx/>
              <a:uFillTx/>
              <a:latin typeface="Noto Sans JP Heavy"/>
              <a:ea typeface="Noto Sans JP Heavy"/>
              <a:cs typeface="Noto Sans JP Heavy"/>
              <a:sym typeface="Noto Sans JP Heavy"/>
            </a:endParaRPr>
          </a:p>
          <a:p>
            <a:pPr marL="0" marR="0" lvl="0" indent="0" algn="l" defTabSz="914400" rtl="0" eaLnBrk="1" fontAlgn="auto" latinLnBrk="0" hangingPunct="1">
              <a:lnSpc>
                <a:spcPts val="3499"/>
              </a:lnSpc>
              <a:spcBef>
                <a:spcPct val="0"/>
              </a:spcBef>
              <a:spcAft>
                <a:spcPts val="0"/>
              </a:spcAft>
              <a:buClrTx/>
              <a:buSzTx/>
              <a:buFontTx/>
              <a:buNone/>
              <a:tabLst/>
              <a:defRPr/>
            </a:pPr>
            <a:r>
              <a:rPr kumimoji="0" lang="en-US" altLang="ja-JP" sz="2499" b="1" i="0" u="none" strike="noStrike" kern="1200" cap="none" spc="124" normalizeH="0" baseline="0" noProof="0" dirty="0" err="1">
                <a:ln>
                  <a:noFill/>
                </a:ln>
                <a:solidFill>
                  <a:srgbClr val="1B1B1B"/>
                </a:solidFill>
                <a:effectLst/>
                <a:uLnTx/>
                <a:uFillTx/>
                <a:latin typeface="Noto Sans JP Heavy"/>
                <a:ea typeface="Noto Sans JP Heavy"/>
                <a:cs typeface="Noto Sans JP Heavy"/>
                <a:sym typeface="Noto Sans JP Heavy"/>
              </a:rPr>
              <a:t>算出方法の向上</a:t>
            </a:r>
            <a:endParaRPr kumimoji="0" lang="en-US" altLang="ja-JP" sz="2499" b="1" i="0" u="none" strike="noStrike" kern="1200" cap="none" spc="124" normalizeH="0" baseline="0" noProof="0" dirty="0">
              <a:ln>
                <a:noFill/>
              </a:ln>
              <a:solidFill>
                <a:srgbClr val="1B1B1B"/>
              </a:solidFill>
              <a:effectLst/>
              <a:uLnTx/>
              <a:uFillTx/>
              <a:latin typeface="Noto Sans JP Heavy"/>
              <a:ea typeface="Noto Sans JP Heavy"/>
              <a:cs typeface="Noto Sans JP Heavy"/>
              <a:sym typeface="Noto Sans JP Heavy"/>
            </a:endParaRPr>
          </a:p>
        </p:txBody>
      </p:sp>
      <p:sp>
        <p:nvSpPr>
          <p:cNvPr id="57" name="スライド番号プレースホルダー 56">
            <a:extLst>
              <a:ext uri="{FF2B5EF4-FFF2-40B4-BE49-F238E27FC236}">
                <a16:creationId xmlns:a16="http://schemas.microsoft.com/office/drawing/2014/main" id="{D9969A1F-E960-EFF2-706E-1B68A58F8684}"/>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a:extLst>
            <a:ext uri="{FF2B5EF4-FFF2-40B4-BE49-F238E27FC236}">
              <a16:creationId xmlns:a16="http://schemas.microsoft.com/office/drawing/2014/main" id="{2536ED7C-33F4-0089-1A5B-6189C0C6E74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EB08C06E-27D2-062B-D7B5-AB85E488A41B}"/>
              </a:ext>
            </a:extLst>
          </p:cNvPr>
          <p:cNvSpPr/>
          <p:nvPr/>
        </p:nvSpPr>
        <p:spPr>
          <a:xfrm>
            <a:off x="857250" y="2361305"/>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a:extLst>
              <a:ext uri="{FF2B5EF4-FFF2-40B4-BE49-F238E27FC236}">
                <a16:creationId xmlns:a16="http://schemas.microsoft.com/office/drawing/2014/main" id="{2CD6231C-7385-C6A4-1592-B865624132B8}"/>
              </a:ext>
            </a:extLst>
          </p:cNvPr>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4" name="AutoShape 4">
            <a:extLst>
              <a:ext uri="{FF2B5EF4-FFF2-40B4-BE49-F238E27FC236}">
                <a16:creationId xmlns:a16="http://schemas.microsoft.com/office/drawing/2014/main" id="{30D8729A-DA81-C634-100C-D3FCED0BA790}"/>
              </a:ext>
            </a:extLst>
          </p:cNvPr>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AutoShape 5">
            <a:extLst>
              <a:ext uri="{FF2B5EF4-FFF2-40B4-BE49-F238E27FC236}">
                <a16:creationId xmlns:a16="http://schemas.microsoft.com/office/drawing/2014/main" id="{3FA860A5-35DE-81DF-15C7-86CB4DA32CD2}"/>
              </a:ext>
            </a:extLst>
          </p:cNvPr>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6" name="AutoShape 6">
            <a:extLst>
              <a:ext uri="{FF2B5EF4-FFF2-40B4-BE49-F238E27FC236}">
                <a16:creationId xmlns:a16="http://schemas.microsoft.com/office/drawing/2014/main" id="{E79D5AF0-B0FE-642F-D5DF-0749302F6C1F}"/>
              </a:ext>
            </a:extLst>
          </p:cNvPr>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7" name="Group 7">
            <a:extLst>
              <a:ext uri="{FF2B5EF4-FFF2-40B4-BE49-F238E27FC236}">
                <a16:creationId xmlns:a16="http://schemas.microsoft.com/office/drawing/2014/main" id="{688011E9-D407-1F22-85D9-A2AC8AC8AC45}"/>
              </a:ext>
            </a:extLst>
          </p:cNvPr>
          <p:cNvGrpSpPr/>
          <p:nvPr/>
        </p:nvGrpSpPr>
        <p:grpSpPr>
          <a:xfrm>
            <a:off x="1282599" y="650625"/>
            <a:ext cx="1213487" cy="1720205"/>
            <a:chOff x="0" y="0"/>
            <a:chExt cx="319601" cy="453058"/>
          </a:xfrm>
        </p:grpSpPr>
        <p:sp>
          <p:nvSpPr>
            <p:cNvPr id="8" name="Freeform 8">
              <a:extLst>
                <a:ext uri="{FF2B5EF4-FFF2-40B4-BE49-F238E27FC236}">
                  <a16:creationId xmlns:a16="http://schemas.microsoft.com/office/drawing/2014/main" id="{3E235B50-1D62-4D51-AD2B-391DAC1F3E58}"/>
                </a:ext>
              </a:extLst>
            </p:cNvPr>
            <p:cNvSpPr/>
            <p:nvPr/>
          </p:nvSpPr>
          <p:spPr>
            <a:xfrm>
              <a:off x="0" y="0"/>
              <a:ext cx="319601" cy="453058"/>
            </a:xfrm>
            <a:custGeom>
              <a:avLst/>
              <a:gdLst/>
              <a:ahLst/>
              <a:cxnLst/>
              <a:rect l="l" t="t" r="r" b="b"/>
              <a:pathLst>
                <a:path w="319601" h="453058">
                  <a:moveTo>
                    <a:pt x="0" y="0"/>
                  </a:moveTo>
                  <a:lnTo>
                    <a:pt x="319601" y="0"/>
                  </a:lnTo>
                  <a:lnTo>
                    <a:pt x="319601" y="453058"/>
                  </a:lnTo>
                  <a:lnTo>
                    <a:pt x="0" y="453058"/>
                  </a:lnTo>
                  <a:close/>
                </a:path>
              </a:pathLst>
            </a:custGeom>
            <a:solidFill>
              <a:srgbClr val="1B1B1B"/>
            </a:solidFill>
          </p:spPr>
          <p:txBody>
            <a:bodyPr/>
            <a:lstStyle/>
            <a:p>
              <a:endParaRPr lang="ja-JP" altLang="en-US"/>
            </a:p>
          </p:txBody>
        </p:sp>
        <p:sp>
          <p:nvSpPr>
            <p:cNvPr id="9" name="TextBox 9">
              <a:extLst>
                <a:ext uri="{FF2B5EF4-FFF2-40B4-BE49-F238E27FC236}">
                  <a16:creationId xmlns:a16="http://schemas.microsoft.com/office/drawing/2014/main" id="{8797E6F5-BD5E-BEED-ABFB-CA903A1189E6}"/>
                </a:ext>
              </a:extLst>
            </p:cNvPr>
            <p:cNvSpPr txBox="1"/>
            <p:nvPr/>
          </p:nvSpPr>
          <p:spPr>
            <a:xfrm>
              <a:off x="0" y="-47625"/>
              <a:ext cx="319601" cy="500683"/>
            </a:xfrm>
            <a:prstGeom prst="rect">
              <a:avLst/>
            </a:prstGeom>
          </p:spPr>
          <p:txBody>
            <a:bodyPr lIns="50800" tIns="50800" rIns="50800" bIns="50800" rtlCol="0" anchor="ctr"/>
            <a:lstStyle/>
            <a:p>
              <a:pPr algn="ctr">
                <a:lnSpc>
                  <a:spcPts val="3359"/>
                </a:lnSpc>
              </a:pPr>
              <a:endParaRPr/>
            </a:p>
          </p:txBody>
        </p:sp>
      </p:grpSp>
      <p:sp>
        <p:nvSpPr>
          <p:cNvPr id="27" name="TextBox 27">
            <a:extLst>
              <a:ext uri="{FF2B5EF4-FFF2-40B4-BE49-F238E27FC236}">
                <a16:creationId xmlns:a16="http://schemas.microsoft.com/office/drawing/2014/main" id="{B494F68A-47A0-60AD-67D3-B46DE1791DEF}"/>
              </a:ext>
            </a:extLst>
          </p:cNvPr>
          <p:cNvSpPr txBox="1"/>
          <p:nvPr/>
        </p:nvSpPr>
        <p:spPr>
          <a:xfrm>
            <a:off x="2949343" y="1371153"/>
            <a:ext cx="14309957" cy="579133"/>
          </a:xfrm>
          <a:prstGeom prst="rect">
            <a:avLst/>
          </a:prstGeom>
        </p:spPr>
        <p:txBody>
          <a:bodyPr lIns="0" tIns="0" rIns="0" bIns="0" rtlCol="0" anchor="t">
            <a:spAutoFit/>
          </a:bodyPr>
          <a:lstStyle/>
          <a:p>
            <a:pPr algn="l">
              <a:lnSpc>
                <a:spcPts val="4900"/>
              </a:lnSpc>
            </a:pPr>
            <a:r>
              <a:rPr lang="en-US" altLang="ja-JP" sz="3500" b="1" spc="175" dirty="0" err="1">
                <a:solidFill>
                  <a:srgbClr val="1B1B1B"/>
                </a:solidFill>
                <a:latin typeface="Noto Sans JP Heavy"/>
                <a:ea typeface="Noto Sans JP Heavy"/>
                <a:cs typeface="Noto Sans JP Heavy"/>
                <a:sym typeface="Noto Sans JP Heavy"/>
              </a:rPr>
              <a:t>達成したい項目</a:t>
            </a:r>
            <a:endParaRPr lang="en-US" altLang="ja-JP" sz="3500" b="1" spc="175" dirty="0">
              <a:solidFill>
                <a:srgbClr val="1B1B1B"/>
              </a:solidFill>
              <a:latin typeface="Noto Sans JP Heavy"/>
              <a:ea typeface="Noto Sans JP Heavy"/>
              <a:cs typeface="Noto Sans JP Heavy"/>
              <a:sym typeface="Noto Sans JP Heavy"/>
            </a:endParaRPr>
          </a:p>
        </p:txBody>
      </p:sp>
      <p:sp>
        <p:nvSpPr>
          <p:cNvPr id="28" name="TextBox 28">
            <a:extLst>
              <a:ext uri="{FF2B5EF4-FFF2-40B4-BE49-F238E27FC236}">
                <a16:creationId xmlns:a16="http://schemas.microsoft.com/office/drawing/2014/main" id="{B84E56BE-B614-B366-79B9-66EDC6FD0F4E}"/>
              </a:ext>
            </a:extLst>
          </p:cNvPr>
          <p:cNvSpPr txBox="1"/>
          <p:nvPr/>
        </p:nvSpPr>
        <p:spPr>
          <a:xfrm>
            <a:off x="1461953" y="1228278"/>
            <a:ext cx="854779" cy="721801"/>
          </a:xfrm>
          <a:prstGeom prst="rect">
            <a:avLst/>
          </a:prstGeom>
        </p:spPr>
        <p:txBody>
          <a:bodyPr lIns="0" tIns="0" rIns="0" bIns="0" rtlCol="0" anchor="t">
            <a:spAutoFit/>
          </a:bodyPr>
          <a:lstStyle/>
          <a:p>
            <a:pPr marL="0" lvl="0" indent="0" algn="ctr">
              <a:lnSpc>
                <a:spcPts val="6300"/>
              </a:lnSpc>
              <a:spcBef>
                <a:spcPct val="0"/>
              </a:spcBef>
            </a:pPr>
            <a:r>
              <a:rPr lang="en-US" sz="3500" b="1" u="none" strike="noStrike" dirty="0">
                <a:solidFill>
                  <a:srgbClr val="FAFAFA"/>
                </a:solidFill>
                <a:latin typeface="Open Sans Bold"/>
                <a:ea typeface="Open Sans Bold"/>
                <a:cs typeface="Open Sans Bold"/>
                <a:sym typeface="Open Sans Bold"/>
              </a:rPr>
              <a:t>0</a:t>
            </a:r>
            <a:r>
              <a:rPr lang="en-US" sz="3500" b="1" dirty="0">
                <a:solidFill>
                  <a:srgbClr val="FAFAFA"/>
                </a:solidFill>
                <a:latin typeface="Open Sans Bold"/>
                <a:ea typeface="Open Sans Bold"/>
                <a:cs typeface="Open Sans Bold"/>
                <a:sym typeface="Open Sans Bold"/>
              </a:rPr>
              <a:t>2</a:t>
            </a:r>
            <a:endParaRPr lang="en-US" sz="3500" b="1" u="none" strike="noStrike" dirty="0">
              <a:solidFill>
                <a:srgbClr val="FAFAFA"/>
              </a:solidFill>
              <a:latin typeface="Open Sans Bold"/>
              <a:ea typeface="Open Sans Bold"/>
              <a:cs typeface="Open Sans Bold"/>
              <a:sym typeface="Open Sans Bold"/>
            </a:endParaRPr>
          </a:p>
        </p:txBody>
      </p:sp>
      <p:grpSp>
        <p:nvGrpSpPr>
          <p:cNvPr id="55" name="グループ化 54">
            <a:extLst>
              <a:ext uri="{FF2B5EF4-FFF2-40B4-BE49-F238E27FC236}">
                <a16:creationId xmlns:a16="http://schemas.microsoft.com/office/drawing/2014/main" id="{11C08319-43C4-1844-76FE-775B850A4720}"/>
              </a:ext>
            </a:extLst>
          </p:cNvPr>
          <p:cNvGrpSpPr/>
          <p:nvPr/>
        </p:nvGrpSpPr>
        <p:grpSpPr>
          <a:xfrm>
            <a:off x="2138872" y="3004415"/>
            <a:ext cx="14010256" cy="1794059"/>
            <a:chOff x="2138872" y="3004415"/>
            <a:chExt cx="14010256" cy="1794059"/>
          </a:xfrm>
        </p:grpSpPr>
        <p:grpSp>
          <p:nvGrpSpPr>
            <p:cNvPr id="34" name="Group 12">
              <a:extLst>
                <a:ext uri="{FF2B5EF4-FFF2-40B4-BE49-F238E27FC236}">
                  <a16:creationId xmlns:a16="http://schemas.microsoft.com/office/drawing/2014/main" id="{B2147F07-C616-EA8A-29BB-F5EBE1D48B84}"/>
                </a:ext>
              </a:extLst>
            </p:cNvPr>
            <p:cNvGrpSpPr/>
            <p:nvPr/>
          </p:nvGrpSpPr>
          <p:grpSpPr>
            <a:xfrm>
              <a:off x="2138872" y="3004415"/>
              <a:ext cx="14010256" cy="1794059"/>
              <a:chOff x="0" y="0"/>
              <a:chExt cx="3689944" cy="472509"/>
            </a:xfrm>
          </p:grpSpPr>
          <p:sp>
            <p:nvSpPr>
              <p:cNvPr id="35" name="Freeform 13">
                <a:extLst>
                  <a:ext uri="{FF2B5EF4-FFF2-40B4-BE49-F238E27FC236}">
                    <a16:creationId xmlns:a16="http://schemas.microsoft.com/office/drawing/2014/main" id="{D4A694A8-1676-F32E-97FF-A69F8A74B13A}"/>
                  </a:ext>
                </a:extLst>
              </p:cNvPr>
              <p:cNvSpPr/>
              <p:nvPr/>
            </p:nvSpPr>
            <p:spPr>
              <a:xfrm>
                <a:off x="0" y="0"/>
                <a:ext cx="3689944" cy="472509"/>
              </a:xfrm>
              <a:custGeom>
                <a:avLst/>
                <a:gdLst/>
                <a:ahLst/>
                <a:cxnLst/>
                <a:rect l="l" t="t" r="r" b="b"/>
                <a:pathLst>
                  <a:path w="3689944" h="472509">
                    <a:moveTo>
                      <a:pt x="0" y="0"/>
                    </a:moveTo>
                    <a:lnTo>
                      <a:pt x="3689944" y="0"/>
                    </a:lnTo>
                    <a:lnTo>
                      <a:pt x="3689944" y="472509"/>
                    </a:lnTo>
                    <a:lnTo>
                      <a:pt x="0" y="472509"/>
                    </a:lnTo>
                    <a:close/>
                  </a:path>
                </a:pathLst>
              </a:custGeom>
              <a:solidFill>
                <a:srgbClr val="E9E9E9"/>
              </a:solidFill>
            </p:spPr>
            <p:txBody>
              <a:bodyPr/>
              <a:lstStyle/>
              <a:p>
                <a:endParaRPr lang="ja-JP" altLang="en-US"/>
              </a:p>
            </p:txBody>
          </p:sp>
          <p:sp>
            <p:nvSpPr>
              <p:cNvPr id="36" name="TextBox 14">
                <a:extLst>
                  <a:ext uri="{FF2B5EF4-FFF2-40B4-BE49-F238E27FC236}">
                    <a16:creationId xmlns:a16="http://schemas.microsoft.com/office/drawing/2014/main" id="{27EA1E41-5D69-872A-4EDD-AA0E992BB98E}"/>
                  </a:ext>
                </a:extLst>
              </p:cNvPr>
              <p:cNvSpPr txBox="1"/>
              <p:nvPr/>
            </p:nvSpPr>
            <p:spPr>
              <a:xfrm>
                <a:off x="0" y="-47625"/>
                <a:ext cx="3689944" cy="520134"/>
              </a:xfrm>
              <a:prstGeom prst="rect">
                <a:avLst/>
              </a:prstGeom>
            </p:spPr>
            <p:txBody>
              <a:bodyPr lIns="50800" tIns="50800" rIns="50800" bIns="50800" rtlCol="0" anchor="ctr"/>
              <a:lstStyle/>
              <a:p>
                <a:pPr algn="ctr">
                  <a:lnSpc>
                    <a:spcPts val="3359"/>
                  </a:lnSpc>
                </a:pPr>
                <a:endParaRPr/>
              </a:p>
            </p:txBody>
          </p:sp>
        </p:grpSp>
        <p:sp>
          <p:nvSpPr>
            <p:cNvPr id="43" name="AutoShape 15">
              <a:extLst>
                <a:ext uri="{FF2B5EF4-FFF2-40B4-BE49-F238E27FC236}">
                  <a16:creationId xmlns:a16="http://schemas.microsoft.com/office/drawing/2014/main" id="{9AB71B72-CC8C-39A6-5C4E-ADCA35F5AB50}"/>
                </a:ext>
              </a:extLst>
            </p:cNvPr>
            <p:cNvSpPr/>
            <p:nvPr/>
          </p:nvSpPr>
          <p:spPr>
            <a:xfrm flipH="1">
              <a:off x="6603480" y="3521694"/>
              <a:ext cx="0" cy="759500"/>
            </a:xfrm>
            <a:prstGeom prst="line">
              <a:avLst/>
            </a:prstGeom>
            <a:ln w="9525" cap="flat">
              <a:solidFill>
                <a:srgbClr val="737373"/>
              </a:solidFill>
              <a:prstDash val="solid"/>
              <a:headEnd type="none" w="sm" len="sm"/>
              <a:tailEnd type="none" w="sm" len="sm"/>
            </a:ln>
          </p:spPr>
          <p:txBody>
            <a:bodyPr/>
            <a:lstStyle/>
            <a:p>
              <a:endParaRPr lang="ja-JP" altLang="en-US"/>
            </a:p>
          </p:txBody>
        </p:sp>
        <p:sp>
          <p:nvSpPr>
            <p:cNvPr id="44" name="TextBox 16">
              <a:extLst>
                <a:ext uri="{FF2B5EF4-FFF2-40B4-BE49-F238E27FC236}">
                  <a16:creationId xmlns:a16="http://schemas.microsoft.com/office/drawing/2014/main" id="{40B887D7-8692-87AD-3D76-B4B738950F5B}"/>
                </a:ext>
              </a:extLst>
            </p:cNvPr>
            <p:cNvSpPr txBox="1"/>
            <p:nvPr/>
          </p:nvSpPr>
          <p:spPr>
            <a:xfrm>
              <a:off x="2464516" y="3521694"/>
              <a:ext cx="3813321" cy="862480"/>
            </a:xfrm>
            <a:prstGeom prst="rect">
              <a:avLst/>
            </a:prstGeom>
          </p:spPr>
          <p:txBody>
            <a:bodyPr wrap="square" lIns="0" tIns="0" rIns="0" bIns="0" rtlCol="0" anchor="t">
              <a:spAutoFit/>
            </a:bodyPr>
            <a:lstStyle/>
            <a:p>
              <a:pPr marL="0" lvl="0" indent="0" algn="l">
                <a:lnSpc>
                  <a:spcPts val="3499"/>
                </a:lnSpc>
                <a:spcBef>
                  <a:spcPct val="0"/>
                </a:spcBef>
              </a:pPr>
              <a:r>
                <a:rPr lang="en-US" altLang="ja-JP" sz="2499" b="1" u="none" strike="noStrike" spc="124" dirty="0" err="1">
                  <a:solidFill>
                    <a:srgbClr val="1B1B1B"/>
                  </a:solidFill>
                  <a:latin typeface="Noto Sans JP Heavy"/>
                  <a:ea typeface="Noto Sans JP Heavy"/>
                  <a:cs typeface="Noto Sans JP Heavy"/>
                  <a:sym typeface="Noto Sans JP Heavy"/>
                </a:rPr>
                <a:t>話題ラベルを用いた</a:t>
              </a:r>
              <a:endParaRPr lang="en-US" altLang="ja-JP" sz="2499" b="1" u="none" strike="noStrike" spc="124" dirty="0">
                <a:solidFill>
                  <a:srgbClr val="1B1B1B"/>
                </a:solidFill>
                <a:latin typeface="Noto Sans JP Heavy"/>
                <a:ea typeface="Noto Sans JP Heavy"/>
                <a:cs typeface="Noto Sans JP Heavy"/>
                <a:sym typeface="Noto Sans JP Heavy"/>
              </a:endParaRPr>
            </a:p>
            <a:p>
              <a:pPr marL="0" lvl="0" indent="0" algn="l">
                <a:lnSpc>
                  <a:spcPts val="3499"/>
                </a:lnSpc>
                <a:spcBef>
                  <a:spcPct val="0"/>
                </a:spcBef>
              </a:pPr>
              <a:r>
                <a:rPr lang="en-US" altLang="ja-JP" sz="2499" b="1" spc="124" dirty="0" err="1">
                  <a:solidFill>
                    <a:srgbClr val="1B1B1B"/>
                  </a:solidFill>
                  <a:latin typeface="Noto Sans JP Heavy"/>
                  <a:ea typeface="Noto Sans JP Heavy"/>
                  <a:cs typeface="Noto Sans JP Heavy"/>
                  <a:sym typeface="Noto Sans JP Heavy"/>
                </a:rPr>
                <a:t>話題生成</a:t>
              </a:r>
              <a:endParaRPr lang="en-US" altLang="ja-JP" sz="2499" b="1" u="none" strike="noStrike" spc="124" dirty="0">
                <a:solidFill>
                  <a:srgbClr val="1B1B1B"/>
                </a:solidFill>
                <a:latin typeface="Noto Sans JP Heavy"/>
                <a:ea typeface="Noto Sans JP Heavy"/>
                <a:cs typeface="Noto Sans JP Heavy"/>
                <a:sym typeface="Noto Sans JP Heavy"/>
              </a:endParaRPr>
            </a:p>
          </p:txBody>
        </p:sp>
        <p:sp>
          <p:nvSpPr>
            <p:cNvPr id="45" name="TextBox 17">
              <a:extLst>
                <a:ext uri="{FF2B5EF4-FFF2-40B4-BE49-F238E27FC236}">
                  <a16:creationId xmlns:a16="http://schemas.microsoft.com/office/drawing/2014/main" id="{1AA8497D-C9B3-59AB-BFBC-20EDBE118D50}"/>
                </a:ext>
              </a:extLst>
            </p:cNvPr>
            <p:cNvSpPr txBox="1"/>
            <p:nvPr/>
          </p:nvSpPr>
          <p:spPr>
            <a:xfrm>
              <a:off x="7116344" y="3229689"/>
              <a:ext cx="8194277" cy="1343509"/>
            </a:xfrm>
            <a:prstGeom prst="rect">
              <a:avLst/>
            </a:prstGeom>
          </p:spPr>
          <p:txBody>
            <a:bodyPr lIns="0" tIns="0" rIns="0" bIns="0" rtlCol="0" anchor="t">
              <a:spAutoFit/>
            </a:bodyPr>
            <a:lstStyle/>
            <a:p>
              <a:pPr algn="l">
                <a:lnSpc>
                  <a:spcPts val="3600"/>
                </a:lnSpc>
              </a:pPr>
              <a:r>
                <a:rPr lang="en-US" sz="2400" spc="100" dirty="0" err="1">
                  <a:solidFill>
                    <a:srgbClr val="1B1B1B"/>
                  </a:solidFill>
                  <a:latin typeface="Noto Sans JP"/>
                  <a:ea typeface="Noto Sans JP"/>
                  <a:cs typeface="Noto Sans JP"/>
                  <a:sym typeface="Noto Sans JP"/>
                </a:rPr>
                <a:t>初対面の人が話す話題のラベルは提示可能であるので，そのラベルとユーザー情報を掛け合わせることで，話題生成を実現する</a:t>
              </a:r>
              <a:r>
                <a:rPr lang="en-US" sz="2400" spc="100" dirty="0">
                  <a:solidFill>
                    <a:srgbClr val="1B1B1B"/>
                  </a:solidFill>
                  <a:latin typeface="Noto Sans JP"/>
                  <a:ea typeface="Noto Sans JP"/>
                  <a:cs typeface="Noto Sans JP"/>
                  <a:sym typeface="Noto Sans JP"/>
                </a:rPr>
                <a:t>．</a:t>
              </a:r>
            </a:p>
          </p:txBody>
        </p:sp>
      </p:grpSp>
      <p:pic>
        <p:nvPicPr>
          <p:cNvPr id="11" name="図 10" descr="アプリケーション, テーブル, Excel&#10;&#10;自動的に生成された説明">
            <a:extLst>
              <a:ext uri="{FF2B5EF4-FFF2-40B4-BE49-F238E27FC236}">
                <a16:creationId xmlns:a16="http://schemas.microsoft.com/office/drawing/2014/main" id="{48BB397D-0C89-CA7C-238D-103E67D3D1BA}"/>
              </a:ext>
            </a:extLst>
          </p:cNvPr>
          <p:cNvPicPr>
            <a:picLocks noChangeAspect="1"/>
          </p:cNvPicPr>
          <p:nvPr/>
        </p:nvPicPr>
        <p:blipFill>
          <a:blip r:embed="rId2">
            <a:extLst>
              <a:ext uri="{28A0092B-C50C-407E-A947-70E740481C1C}">
                <a14:useLocalDpi xmlns:a14="http://schemas.microsoft.com/office/drawing/2010/main" val="0"/>
              </a:ext>
            </a:extLst>
          </a:blip>
          <a:srcRect l="1135" t="1864" r="45575" b="22772"/>
          <a:stretch/>
        </p:blipFill>
        <p:spPr>
          <a:xfrm>
            <a:off x="9296571" y="5475142"/>
            <a:ext cx="6858000" cy="3505189"/>
          </a:xfrm>
          <a:prstGeom prst="rect">
            <a:avLst/>
          </a:prstGeom>
          <a:ln>
            <a:solidFill>
              <a:schemeClr val="tx1">
                <a:lumMod val="95000"/>
                <a:lumOff val="5000"/>
              </a:schemeClr>
            </a:solidFill>
          </a:ln>
        </p:spPr>
      </p:pic>
      <p:sp>
        <p:nvSpPr>
          <p:cNvPr id="12" name="テキスト ボックス 11">
            <a:extLst>
              <a:ext uri="{FF2B5EF4-FFF2-40B4-BE49-F238E27FC236}">
                <a16:creationId xmlns:a16="http://schemas.microsoft.com/office/drawing/2014/main" id="{A10E15B4-4ADC-E586-DD3C-77C1CA6E34D7}"/>
              </a:ext>
            </a:extLst>
          </p:cNvPr>
          <p:cNvSpPr txBox="1"/>
          <p:nvPr/>
        </p:nvSpPr>
        <p:spPr>
          <a:xfrm>
            <a:off x="2215034" y="5338613"/>
            <a:ext cx="6793848" cy="3046988"/>
          </a:xfrm>
          <a:prstGeom prst="rect">
            <a:avLst/>
          </a:prstGeom>
          <a:noFill/>
        </p:spPr>
        <p:txBody>
          <a:bodyPr wrap="none" rtlCol="0">
            <a:spAutoFit/>
          </a:bodyPr>
          <a:lstStyle/>
          <a:p>
            <a:r>
              <a:rPr kumimoji="1" lang="ja-JP" altLang="en-US" sz="2400" b="1">
                <a:solidFill>
                  <a:schemeClr val="bg1"/>
                </a:solidFill>
                <a:highlight>
                  <a:srgbClr val="000080"/>
                </a:highlight>
              </a:rPr>
              <a:t>　現状できていること　</a:t>
            </a:r>
            <a:r>
              <a:rPr kumimoji="1" lang="ja-JP" altLang="en-US" sz="2400" b="1">
                <a:solidFill>
                  <a:schemeClr val="bg1"/>
                </a:solidFill>
              </a:rPr>
              <a:t>あ</a:t>
            </a:r>
            <a:endParaRPr kumimoji="1" lang="en-US" altLang="ja-JP" sz="2400" b="1" dirty="0">
              <a:solidFill>
                <a:schemeClr val="bg1"/>
              </a:solidFill>
            </a:endParaRPr>
          </a:p>
          <a:p>
            <a:r>
              <a:rPr kumimoji="1" lang="en-US" altLang="ja-JP" sz="2400" dirty="0"/>
              <a:t>	</a:t>
            </a:r>
            <a:r>
              <a:rPr kumimoji="1" lang="ja-JP" altLang="en-US" sz="2400"/>
              <a:t>・ユーザーごとの，各ラベルへの関心度計算</a:t>
            </a:r>
            <a:endParaRPr kumimoji="1" lang="en-US" altLang="ja-JP" sz="2400" dirty="0"/>
          </a:p>
          <a:p>
            <a:r>
              <a:rPr kumimoji="1" lang="en-US" altLang="ja-JP" sz="2400" dirty="0"/>
              <a:t>	</a:t>
            </a:r>
            <a:r>
              <a:rPr kumimoji="1" lang="ja-JP" altLang="en-US" sz="2400"/>
              <a:t>・初対面時の話題ラベルの提示</a:t>
            </a:r>
            <a:endParaRPr kumimoji="1" lang="en-US" altLang="ja-JP" sz="2400" dirty="0"/>
          </a:p>
          <a:p>
            <a:endParaRPr kumimoji="1" lang="en-US" altLang="ja-JP" sz="2400" dirty="0"/>
          </a:p>
          <a:p>
            <a:endParaRPr kumimoji="1" lang="en-US" altLang="ja-JP" sz="2400" dirty="0"/>
          </a:p>
          <a:p>
            <a:r>
              <a:rPr kumimoji="1" lang="ja-JP" altLang="en-US" sz="2400" b="1">
                <a:solidFill>
                  <a:schemeClr val="bg1"/>
                </a:solidFill>
                <a:highlight>
                  <a:srgbClr val="000080"/>
                </a:highlight>
              </a:rPr>
              <a:t>　これから実現したいこと　</a:t>
            </a:r>
            <a:r>
              <a:rPr kumimoji="1" lang="ja-JP" altLang="en-US" sz="2400" b="1">
                <a:solidFill>
                  <a:schemeClr val="bg1"/>
                </a:solidFill>
              </a:rPr>
              <a:t>あ</a:t>
            </a:r>
            <a:endParaRPr kumimoji="1" lang="en-US" altLang="ja-JP" sz="2400" b="1" dirty="0">
              <a:solidFill>
                <a:schemeClr val="bg1"/>
              </a:solidFill>
            </a:endParaRPr>
          </a:p>
          <a:p>
            <a:r>
              <a:rPr kumimoji="1" lang="en-US" altLang="ja-JP" sz="2400" dirty="0"/>
              <a:t>	</a:t>
            </a:r>
            <a:r>
              <a:rPr kumimoji="1" lang="ja-JP" altLang="en-US" sz="2400"/>
              <a:t>・話題ラベルや会話参加者の特性を用いた</a:t>
            </a:r>
            <a:endParaRPr kumimoji="1" lang="en-US" altLang="ja-JP" sz="2400" dirty="0"/>
          </a:p>
          <a:p>
            <a:r>
              <a:rPr kumimoji="1" lang="en-US" altLang="ja-JP" sz="2400" dirty="0"/>
              <a:t>	</a:t>
            </a:r>
            <a:r>
              <a:rPr kumimoji="1" lang="ja-JP" altLang="en-US" sz="2400"/>
              <a:t>　話題生成</a:t>
            </a:r>
          </a:p>
        </p:txBody>
      </p:sp>
      <p:sp>
        <p:nvSpPr>
          <p:cNvPr id="13" name="テキスト ボックス 12">
            <a:extLst>
              <a:ext uri="{FF2B5EF4-FFF2-40B4-BE49-F238E27FC236}">
                <a16:creationId xmlns:a16="http://schemas.microsoft.com/office/drawing/2014/main" id="{05E633A8-BA05-C75A-F27E-457CFBF3206B}"/>
              </a:ext>
            </a:extLst>
          </p:cNvPr>
          <p:cNvSpPr txBox="1"/>
          <p:nvPr/>
        </p:nvSpPr>
        <p:spPr>
          <a:xfrm>
            <a:off x="10780968" y="5118244"/>
            <a:ext cx="3889206" cy="369332"/>
          </a:xfrm>
          <a:prstGeom prst="rect">
            <a:avLst/>
          </a:prstGeom>
          <a:noFill/>
        </p:spPr>
        <p:txBody>
          <a:bodyPr wrap="none" rtlCol="0">
            <a:spAutoFit/>
          </a:bodyPr>
          <a:lstStyle/>
          <a:p>
            <a:r>
              <a:rPr kumimoji="1" lang="ja-JP" altLang="en-US"/>
              <a:t>ユーザーごと各ラベルに対する関心度</a:t>
            </a:r>
          </a:p>
        </p:txBody>
      </p:sp>
      <p:pic>
        <p:nvPicPr>
          <p:cNvPr id="15" name="図 14" descr="抽象, 挿絵 が含まれている画像&#10;&#10;自動的に生成された説明">
            <a:extLst>
              <a:ext uri="{FF2B5EF4-FFF2-40B4-BE49-F238E27FC236}">
                <a16:creationId xmlns:a16="http://schemas.microsoft.com/office/drawing/2014/main" id="{DDE5D4DB-E1AF-F680-83D6-F1454AB34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7242" y="1100863"/>
            <a:ext cx="1213487" cy="1213487"/>
          </a:xfrm>
          <a:prstGeom prst="rect">
            <a:avLst/>
          </a:prstGeom>
        </p:spPr>
      </p:pic>
      <p:sp>
        <p:nvSpPr>
          <p:cNvPr id="17" name="スライド番号プレースホルダー 16">
            <a:extLst>
              <a:ext uri="{FF2B5EF4-FFF2-40B4-BE49-F238E27FC236}">
                <a16:creationId xmlns:a16="http://schemas.microsoft.com/office/drawing/2014/main" id="{0A6C056B-1818-F61E-8D7D-22558BB0FFFF}"/>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Tree>
    <p:extLst>
      <p:ext uri="{BB962C8B-B14F-4D97-AF65-F5344CB8AC3E}">
        <p14:creationId xmlns:p14="http://schemas.microsoft.com/office/powerpoint/2010/main" val="530331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a:extLst>
            <a:ext uri="{FF2B5EF4-FFF2-40B4-BE49-F238E27FC236}">
              <a16:creationId xmlns:a16="http://schemas.microsoft.com/office/drawing/2014/main" id="{06BA0494-E106-6B86-A0E8-E6E7D310B080}"/>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94191349-EF91-B2BE-3E57-6725DF26B007}"/>
              </a:ext>
            </a:extLst>
          </p:cNvPr>
          <p:cNvSpPr/>
          <p:nvPr/>
        </p:nvSpPr>
        <p:spPr>
          <a:xfrm>
            <a:off x="857250" y="2361305"/>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a:extLst>
              <a:ext uri="{FF2B5EF4-FFF2-40B4-BE49-F238E27FC236}">
                <a16:creationId xmlns:a16="http://schemas.microsoft.com/office/drawing/2014/main" id="{274187BF-024B-BD3E-D677-EA0391A17F90}"/>
              </a:ext>
            </a:extLst>
          </p:cNvPr>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4" name="AutoShape 4">
            <a:extLst>
              <a:ext uri="{FF2B5EF4-FFF2-40B4-BE49-F238E27FC236}">
                <a16:creationId xmlns:a16="http://schemas.microsoft.com/office/drawing/2014/main" id="{B322000E-09EC-7139-0CDB-2CDD4ED06226}"/>
              </a:ext>
            </a:extLst>
          </p:cNvPr>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AutoShape 5">
            <a:extLst>
              <a:ext uri="{FF2B5EF4-FFF2-40B4-BE49-F238E27FC236}">
                <a16:creationId xmlns:a16="http://schemas.microsoft.com/office/drawing/2014/main" id="{CF57E42F-ECFB-8E7B-3645-839BAACB26DD}"/>
              </a:ext>
            </a:extLst>
          </p:cNvPr>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6" name="AutoShape 6">
            <a:extLst>
              <a:ext uri="{FF2B5EF4-FFF2-40B4-BE49-F238E27FC236}">
                <a16:creationId xmlns:a16="http://schemas.microsoft.com/office/drawing/2014/main" id="{9BD33C16-A74B-5CF7-D9C6-50FC35BE27FF}"/>
              </a:ext>
            </a:extLst>
          </p:cNvPr>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7" name="Group 7">
            <a:extLst>
              <a:ext uri="{FF2B5EF4-FFF2-40B4-BE49-F238E27FC236}">
                <a16:creationId xmlns:a16="http://schemas.microsoft.com/office/drawing/2014/main" id="{4AFD7A5F-D4AC-C57B-CA52-F08E3A9EC5C7}"/>
              </a:ext>
            </a:extLst>
          </p:cNvPr>
          <p:cNvGrpSpPr/>
          <p:nvPr/>
        </p:nvGrpSpPr>
        <p:grpSpPr>
          <a:xfrm>
            <a:off x="1282599" y="650625"/>
            <a:ext cx="1213487" cy="1720205"/>
            <a:chOff x="0" y="0"/>
            <a:chExt cx="319601" cy="453058"/>
          </a:xfrm>
        </p:grpSpPr>
        <p:sp>
          <p:nvSpPr>
            <p:cNvPr id="8" name="Freeform 8">
              <a:extLst>
                <a:ext uri="{FF2B5EF4-FFF2-40B4-BE49-F238E27FC236}">
                  <a16:creationId xmlns:a16="http://schemas.microsoft.com/office/drawing/2014/main" id="{CAC41CC3-7068-1095-6EF8-0A6C5D1BC248}"/>
                </a:ext>
              </a:extLst>
            </p:cNvPr>
            <p:cNvSpPr/>
            <p:nvPr/>
          </p:nvSpPr>
          <p:spPr>
            <a:xfrm>
              <a:off x="0" y="0"/>
              <a:ext cx="319601" cy="453058"/>
            </a:xfrm>
            <a:custGeom>
              <a:avLst/>
              <a:gdLst/>
              <a:ahLst/>
              <a:cxnLst/>
              <a:rect l="l" t="t" r="r" b="b"/>
              <a:pathLst>
                <a:path w="319601" h="453058">
                  <a:moveTo>
                    <a:pt x="0" y="0"/>
                  </a:moveTo>
                  <a:lnTo>
                    <a:pt x="319601" y="0"/>
                  </a:lnTo>
                  <a:lnTo>
                    <a:pt x="319601" y="453058"/>
                  </a:lnTo>
                  <a:lnTo>
                    <a:pt x="0" y="453058"/>
                  </a:lnTo>
                  <a:close/>
                </a:path>
              </a:pathLst>
            </a:custGeom>
            <a:solidFill>
              <a:srgbClr val="1B1B1B"/>
            </a:solidFill>
          </p:spPr>
          <p:txBody>
            <a:bodyPr/>
            <a:lstStyle/>
            <a:p>
              <a:endParaRPr lang="ja-JP" altLang="en-US"/>
            </a:p>
          </p:txBody>
        </p:sp>
        <p:sp>
          <p:nvSpPr>
            <p:cNvPr id="9" name="TextBox 9">
              <a:extLst>
                <a:ext uri="{FF2B5EF4-FFF2-40B4-BE49-F238E27FC236}">
                  <a16:creationId xmlns:a16="http://schemas.microsoft.com/office/drawing/2014/main" id="{7417AD8D-0311-14FB-E53F-734FA1865C1A}"/>
                </a:ext>
              </a:extLst>
            </p:cNvPr>
            <p:cNvSpPr txBox="1"/>
            <p:nvPr/>
          </p:nvSpPr>
          <p:spPr>
            <a:xfrm>
              <a:off x="0" y="-47625"/>
              <a:ext cx="319601" cy="500683"/>
            </a:xfrm>
            <a:prstGeom prst="rect">
              <a:avLst/>
            </a:prstGeom>
          </p:spPr>
          <p:txBody>
            <a:bodyPr lIns="50800" tIns="50800" rIns="50800" bIns="50800" rtlCol="0" anchor="ctr"/>
            <a:lstStyle/>
            <a:p>
              <a:pPr algn="ctr">
                <a:lnSpc>
                  <a:spcPts val="3359"/>
                </a:lnSpc>
              </a:pPr>
              <a:endParaRPr/>
            </a:p>
          </p:txBody>
        </p:sp>
      </p:grpSp>
      <p:sp>
        <p:nvSpPr>
          <p:cNvPr id="27" name="TextBox 27">
            <a:extLst>
              <a:ext uri="{FF2B5EF4-FFF2-40B4-BE49-F238E27FC236}">
                <a16:creationId xmlns:a16="http://schemas.microsoft.com/office/drawing/2014/main" id="{49D4DF57-A05B-0FF2-7BB7-80329A8ECBFE}"/>
              </a:ext>
            </a:extLst>
          </p:cNvPr>
          <p:cNvSpPr txBox="1"/>
          <p:nvPr/>
        </p:nvSpPr>
        <p:spPr>
          <a:xfrm>
            <a:off x="2949343" y="1371153"/>
            <a:ext cx="14309957" cy="596900"/>
          </a:xfrm>
          <a:prstGeom prst="rect">
            <a:avLst/>
          </a:prstGeom>
        </p:spPr>
        <p:txBody>
          <a:bodyPr lIns="0" tIns="0" rIns="0" bIns="0" rtlCol="0" anchor="t">
            <a:spAutoFit/>
          </a:bodyPr>
          <a:lstStyle/>
          <a:p>
            <a:pPr algn="l">
              <a:lnSpc>
                <a:spcPts val="4900"/>
              </a:lnSpc>
            </a:pPr>
            <a:r>
              <a:rPr lang="en-US" altLang="ja-JP" sz="3500" b="1" spc="175" dirty="0" err="1">
                <a:solidFill>
                  <a:srgbClr val="1B1B1B"/>
                </a:solidFill>
                <a:latin typeface="Noto Sans JP Heavy"/>
                <a:ea typeface="Noto Sans JP Heavy"/>
                <a:cs typeface="Noto Sans JP Heavy"/>
                <a:sym typeface="Noto Sans JP Heavy"/>
              </a:rPr>
              <a:t>達成したい項目</a:t>
            </a:r>
            <a:endParaRPr lang="en-US" sz="3500" b="1" spc="175" dirty="0">
              <a:solidFill>
                <a:srgbClr val="1B1B1B"/>
              </a:solidFill>
              <a:latin typeface="Noto Sans JP Heavy"/>
              <a:ea typeface="Noto Sans JP Heavy"/>
              <a:cs typeface="Noto Sans JP Heavy"/>
              <a:sym typeface="Noto Sans JP Heavy"/>
            </a:endParaRPr>
          </a:p>
        </p:txBody>
      </p:sp>
      <p:sp>
        <p:nvSpPr>
          <p:cNvPr id="28" name="TextBox 28">
            <a:extLst>
              <a:ext uri="{FF2B5EF4-FFF2-40B4-BE49-F238E27FC236}">
                <a16:creationId xmlns:a16="http://schemas.microsoft.com/office/drawing/2014/main" id="{E0B15100-DB89-618D-911A-42F48AE3AD19}"/>
              </a:ext>
            </a:extLst>
          </p:cNvPr>
          <p:cNvSpPr txBox="1"/>
          <p:nvPr/>
        </p:nvSpPr>
        <p:spPr>
          <a:xfrm>
            <a:off x="1461953" y="1228278"/>
            <a:ext cx="854779" cy="721801"/>
          </a:xfrm>
          <a:prstGeom prst="rect">
            <a:avLst/>
          </a:prstGeom>
        </p:spPr>
        <p:txBody>
          <a:bodyPr lIns="0" tIns="0" rIns="0" bIns="0" rtlCol="0" anchor="t">
            <a:spAutoFit/>
          </a:bodyPr>
          <a:lstStyle/>
          <a:p>
            <a:pPr marL="0" lvl="0" indent="0" algn="ctr">
              <a:lnSpc>
                <a:spcPts val="6300"/>
              </a:lnSpc>
              <a:spcBef>
                <a:spcPct val="0"/>
              </a:spcBef>
            </a:pPr>
            <a:r>
              <a:rPr lang="en-US" sz="3500" b="1" u="none" strike="noStrike" dirty="0">
                <a:solidFill>
                  <a:srgbClr val="FAFAFA"/>
                </a:solidFill>
                <a:latin typeface="Open Sans Bold"/>
                <a:ea typeface="Open Sans Bold"/>
                <a:cs typeface="Open Sans Bold"/>
                <a:sym typeface="Open Sans Bold"/>
              </a:rPr>
              <a:t>02</a:t>
            </a:r>
          </a:p>
        </p:txBody>
      </p:sp>
      <p:grpSp>
        <p:nvGrpSpPr>
          <p:cNvPr id="55" name="グループ化 54">
            <a:extLst>
              <a:ext uri="{FF2B5EF4-FFF2-40B4-BE49-F238E27FC236}">
                <a16:creationId xmlns:a16="http://schemas.microsoft.com/office/drawing/2014/main" id="{41A797F5-31DC-F9D3-CD6A-559918C82B3B}"/>
              </a:ext>
            </a:extLst>
          </p:cNvPr>
          <p:cNvGrpSpPr/>
          <p:nvPr/>
        </p:nvGrpSpPr>
        <p:grpSpPr>
          <a:xfrm>
            <a:off x="2138872" y="3004415"/>
            <a:ext cx="14010256" cy="1794059"/>
            <a:chOff x="2138872" y="3004415"/>
            <a:chExt cx="14010256" cy="1794059"/>
          </a:xfrm>
        </p:grpSpPr>
        <p:grpSp>
          <p:nvGrpSpPr>
            <p:cNvPr id="34" name="Group 12">
              <a:extLst>
                <a:ext uri="{FF2B5EF4-FFF2-40B4-BE49-F238E27FC236}">
                  <a16:creationId xmlns:a16="http://schemas.microsoft.com/office/drawing/2014/main" id="{31056949-D598-69DF-18D5-A7B5CD6EE5DF}"/>
                </a:ext>
              </a:extLst>
            </p:cNvPr>
            <p:cNvGrpSpPr/>
            <p:nvPr/>
          </p:nvGrpSpPr>
          <p:grpSpPr>
            <a:xfrm>
              <a:off x="2138872" y="3004415"/>
              <a:ext cx="14010256" cy="1794059"/>
              <a:chOff x="0" y="0"/>
              <a:chExt cx="3689944" cy="472509"/>
            </a:xfrm>
          </p:grpSpPr>
          <p:sp>
            <p:nvSpPr>
              <p:cNvPr id="35" name="Freeform 13">
                <a:extLst>
                  <a:ext uri="{FF2B5EF4-FFF2-40B4-BE49-F238E27FC236}">
                    <a16:creationId xmlns:a16="http://schemas.microsoft.com/office/drawing/2014/main" id="{B4A90782-5139-D3E1-9619-886D096D0386}"/>
                  </a:ext>
                </a:extLst>
              </p:cNvPr>
              <p:cNvSpPr/>
              <p:nvPr/>
            </p:nvSpPr>
            <p:spPr>
              <a:xfrm>
                <a:off x="0" y="0"/>
                <a:ext cx="3689944" cy="472509"/>
              </a:xfrm>
              <a:custGeom>
                <a:avLst/>
                <a:gdLst/>
                <a:ahLst/>
                <a:cxnLst/>
                <a:rect l="l" t="t" r="r" b="b"/>
                <a:pathLst>
                  <a:path w="3689944" h="472509">
                    <a:moveTo>
                      <a:pt x="0" y="0"/>
                    </a:moveTo>
                    <a:lnTo>
                      <a:pt x="3689944" y="0"/>
                    </a:lnTo>
                    <a:lnTo>
                      <a:pt x="3689944" y="472509"/>
                    </a:lnTo>
                    <a:lnTo>
                      <a:pt x="0" y="472509"/>
                    </a:lnTo>
                    <a:close/>
                  </a:path>
                </a:pathLst>
              </a:custGeom>
              <a:solidFill>
                <a:srgbClr val="E9E9E9"/>
              </a:solidFill>
            </p:spPr>
            <p:txBody>
              <a:bodyPr/>
              <a:lstStyle/>
              <a:p>
                <a:endParaRPr lang="ja-JP" altLang="en-US"/>
              </a:p>
            </p:txBody>
          </p:sp>
          <p:sp>
            <p:nvSpPr>
              <p:cNvPr id="36" name="TextBox 14">
                <a:extLst>
                  <a:ext uri="{FF2B5EF4-FFF2-40B4-BE49-F238E27FC236}">
                    <a16:creationId xmlns:a16="http://schemas.microsoft.com/office/drawing/2014/main" id="{F07C9F2E-37AD-13E5-7610-9D0654324F19}"/>
                  </a:ext>
                </a:extLst>
              </p:cNvPr>
              <p:cNvSpPr txBox="1"/>
              <p:nvPr/>
            </p:nvSpPr>
            <p:spPr>
              <a:xfrm>
                <a:off x="0" y="-47625"/>
                <a:ext cx="3689944" cy="520134"/>
              </a:xfrm>
              <a:prstGeom prst="rect">
                <a:avLst/>
              </a:prstGeom>
            </p:spPr>
            <p:txBody>
              <a:bodyPr lIns="50800" tIns="50800" rIns="50800" bIns="50800" rtlCol="0" anchor="ctr"/>
              <a:lstStyle/>
              <a:p>
                <a:pPr algn="ctr">
                  <a:lnSpc>
                    <a:spcPts val="3359"/>
                  </a:lnSpc>
                </a:pPr>
                <a:endParaRPr/>
              </a:p>
            </p:txBody>
          </p:sp>
        </p:grpSp>
        <p:sp>
          <p:nvSpPr>
            <p:cNvPr id="43" name="AutoShape 15">
              <a:extLst>
                <a:ext uri="{FF2B5EF4-FFF2-40B4-BE49-F238E27FC236}">
                  <a16:creationId xmlns:a16="http://schemas.microsoft.com/office/drawing/2014/main" id="{A840BC93-8521-B3ED-40D4-EE94CF5A9F2F}"/>
                </a:ext>
              </a:extLst>
            </p:cNvPr>
            <p:cNvSpPr/>
            <p:nvPr/>
          </p:nvSpPr>
          <p:spPr>
            <a:xfrm flipH="1">
              <a:off x="6603480" y="3521694"/>
              <a:ext cx="0" cy="759500"/>
            </a:xfrm>
            <a:prstGeom prst="line">
              <a:avLst/>
            </a:prstGeom>
            <a:ln w="9525" cap="flat">
              <a:solidFill>
                <a:srgbClr val="737373"/>
              </a:solidFill>
              <a:prstDash val="solid"/>
              <a:headEnd type="none" w="sm" len="sm"/>
              <a:tailEnd type="none" w="sm" len="sm"/>
            </a:ln>
          </p:spPr>
          <p:txBody>
            <a:bodyPr/>
            <a:lstStyle/>
            <a:p>
              <a:endParaRPr lang="ja-JP" altLang="en-US"/>
            </a:p>
          </p:txBody>
        </p:sp>
      </p:grpSp>
      <p:sp>
        <p:nvSpPr>
          <p:cNvPr id="12" name="テキスト ボックス 11">
            <a:extLst>
              <a:ext uri="{FF2B5EF4-FFF2-40B4-BE49-F238E27FC236}">
                <a16:creationId xmlns:a16="http://schemas.microsoft.com/office/drawing/2014/main" id="{7429B024-A549-074A-3962-ADBEA233585E}"/>
              </a:ext>
            </a:extLst>
          </p:cNvPr>
          <p:cNvSpPr txBox="1"/>
          <p:nvPr/>
        </p:nvSpPr>
        <p:spPr>
          <a:xfrm>
            <a:off x="2215034" y="5338613"/>
            <a:ext cx="7029488" cy="2308324"/>
          </a:xfrm>
          <a:prstGeom prst="rect">
            <a:avLst/>
          </a:prstGeom>
          <a:noFill/>
        </p:spPr>
        <p:txBody>
          <a:bodyPr wrap="none" rtlCol="0">
            <a:spAutoFit/>
          </a:bodyPr>
          <a:lstStyle/>
          <a:p>
            <a:r>
              <a:rPr kumimoji="1" lang="ja-JP" altLang="en-US" sz="2400" b="1">
                <a:solidFill>
                  <a:schemeClr val="bg1"/>
                </a:solidFill>
                <a:highlight>
                  <a:srgbClr val="000080"/>
                </a:highlight>
              </a:rPr>
              <a:t>　現状できていること　</a:t>
            </a:r>
            <a:r>
              <a:rPr kumimoji="1" lang="ja-JP" altLang="en-US" sz="2400" b="1">
                <a:solidFill>
                  <a:schemeClr val="bg1"/>
                </a:solidFill>
              </a:rPr>
              <a:t>あ</a:t>
            </a:r>
            <a:endParaRPr kumimoji="1" lang="en-US" altLang="ja-JP" sz="2400" b="1" dirty="0">
              <a:solidFill>
                <a:schemeClr val="bg1"/>
              </a:solidFill>
            </a:endParaRPr>
          </a:p>
          <a:p>
            <a:r>
              <a:rPr kumimoji="1" lang="en-US" altLang="ja-JP" sz="2400" dirty="0"/>
              <a:t>	</a:t>
            </a:r>
            <a:r>
              <a:rPr kumimoji="1" lang="ja-JP" altLang="en-US" sz="2400"/>
              <a:t>・とりあえずのマッチングスコア算出</a:t>
            </a:r>
            <a:endParaRPr kumimoji="1" lang="en-US" altLang="ja-JP" sz="2400" dirty="0"/>
          </a:p>
          <a:p>
            <a:r>
              <a:rPr kumimoji="1" lang="en-US" altLang="ja-JP" sz="2400" dirty="0"/>
              <a:t>	</a:t>
            </a:r>
            <a:r>
              <a:rPr kumimoji="1" lang="ja-JP" altLang="en-US" sz="2400"/>
              <a:t>　　</a:t>
            </a:r>
            <a:r>
              <a:rPr kumimoji="1" lang="en-US" altLang="ja-JP" sz="2400" dirty="0"/>
              <a:t>(</a:t>
            </a:r>
            <a:r>
              <a:rPr kumimoji="1" lang="ja-JP" altLang="en-US" sz="2400"/>
              <a:t>ユーザーの関心度の平均値を出しただけ</a:t>
            </a:r>
            <a:r>
              <a:rPr kumimoji="1" lang="en-US" altLang="ja-JP" sz="2400" dirty="0"/>
              <a:t>)</a:t>
            </a:r>
          </a:p>
          <a:p>
            <a:endParaRPr kumimoji="1" lang="en-US" altLang="ja-JP" sz="2400" dirty="0"/>
          </a:p>
          <a:p>
            <a:r>
              <a:rPr kumimoji="1" lang="ja-JP" altLang="en-US" sz="2400" b="1">
                <a:solidFill>
                  <a:schemeClr val="bg1"/>
                </a:solidFill>
                <a:highlight>
                  <a:srgbClr val="000080"/>
                </a:highlight>
              </a:rPr>
              <a:t>　これから実現したいこと　</a:t>
            </a:r>
            <a:r>
              <a:rPr kumimoji="1" lang="ja-JP" altLang="en-US" sz="2400" b="1">
                <a:solidFill>
                  <a:schemeClr val="bg1"/>
                </a:solidFill>
              </a:rPr>
              <a:t>あ</a:t>
            </a:r>
            <a:endParaRPr kumimoji="1" lang="en-US" altLang="ja-JP" sz="2400" b="1" dirty="0">
              <a:solidFill>
                <a:schemeClr val="bg1"/>
              </a:solidFill>
            </a:endParaRPr>
          </a:p>
          <a:p>
            <a:r>
              <a:rPr kumimoji="1" lang="en-US" altLang="ja-JP" sz="2400" dirty="0"/>
              <a:t>	</a:t>
            </a:r>
            <a:r>
              <a:rPr kumimoji="1" lang="ja-JP" altLang="en-US" sz="2400"/>
              <a:t>・最適な話題マッチングスコア算出手法の検討</a:t>
            </a:r>
            <a:endParaRPr kumimoji="1" lang="en-US" altLang="ja-JP" sz="2400" dirty="0"/>
          </a:p>
        </p:txBody>
      </p:sp>
      <p:sp>
        <p:nvSpPr>
          <p:cNvPr id="16" name="TextBox 22">
            <a:extLst>
              <a:ext uri="{FF2B5EF4-FFF2-40B4-BE49-F238E27FC236}">
                <a16:creationId xmlns:a16="http://schemas.microsoft.com/office/drawing/2014/main" id="{F015BC5B-83AF-6D5C-12D7-2540A240B57C}"/>
              </a:ext>
            </a:extLst>
          </p:cNvPr>
          <p:cNvSpPr txBox="1"/>
          <p:nvPr/>
        </p:nvSpPr>
        <p:spPr>
          <a:xfrm>
            <a:off x="7282846" y="3463294"/>
            <a:ext cx="8194277" cy="876300"/>
          </a:xfrm>
          <a:prstGeom prst="rect">
            <a:avLst/>
          </a:prstGeom>
        </p:spPr>
        <p:txBody>
          <a:bodyPr lIns="0" tIns="0" rIns="0" bIns="0" rtlCol="0" anchor="t">
            <a:spAutoFit/>
          </a:bodyPr>
          <a:lstStyle/>
          <a:p>
            <a:pPr algn="l">
              <a:lnSpc>
                <a:spcPts val="3600"/>
              </a:lnSpc>
            </a:pPr>
            <a:r>
              <a:rPr lang="en-US" altLang="ja-JP" sz="2400" spc="100" dirty="0" err="1">
                <a:solidFill>
                  <a:srgbClr val="1B1B1B"/>
                </a:solidFill>
                <a:latin typeface="Noto Sans JP"/>
                <a:ea typeface="Noto Sans JP"/>
                <a:cs typeface="Noto Sans JP"/>
                <a:sym typeface="Noto Sans JP"/>
              </a:rPr>
              <a:t>マッチングスコアの算出方法を見直した後にそれを定量的に評価し</a:t>
            </a:r>
            <a:r>
              <a:rPr lang="ja-JP" altLang="en-US" sz="2400" spc="100">
                <a:solidFill>
                  <a:srgbClr val="1B1B1B"/>
                </a:solidFill>
                <a:latin typeface="Noto Sans JP"/>
                <a:ea typeface="Noto Sans JP"/>
                <a:cs typeface="Noto Sans JP"/>
                <a:sym typeface="Noto Sans JP"/>
              </a:rPr>
              <a:t>，</a:t>
            </a:r>
            <a:r>
              <a:rPr lang="en-US" altLang="ja-JP" sz="2400" spc="100" dirty="0" err="1">
                <a:solidFill>
                  <a:srgbClr val="1B1B1B"/>
                </a:solidFill>
                <a:latin typeface="Noto Sans JP"/>
                <a:ea typeface="Noto Sans JP"/>
                <a:cs typeface="Noto Sans JP"/>
                <a:sym typeface="Noto Sans JP"/>
              </a:rPr>
              <a:t>ユーザー満足度</a:t>
            </a:r>
            <a:r>
              <a:rPr lang="ja-JP" altLang="en-US" sz="2400" spc="100">
                <a:solidFill>
                  <a:srgbClr val="1B1B1B"/>
                </a:solidFill>
                <a:latin typeface="Noto Sans JP"/>
                <a:ea typeface="Noto Sans JP"/>
                <a:cs typeface="Noto Sans JP"/>
                <a:sym typeface="Noto Sans JP"/>
              </a:rPr>
              <a:t>の</a:t>
            </a:r>
            <a:r>
              <a:rPr lang="en-US" altLang="ja-JP" sz="2400" spc="100" dirty="0" err="1">
                <a:solidFill>
                  <a:srgbClr val="1B1B1B"/>
                </a:solidFill>
                <a:latin typeface="Noto Sans JP"/>
                <a:ea typeface="Noto Sans JP"/>
                <a:cs typeface="Noto Sans JP"/>
                <a:sym typeface="Noto Sans JP"/>
              </a:rPr>
              <a:t>向上を目指す</a:t>
            </a:r>
            <a:r>
              <a:rPr lang="en-US" altLang="ja-JP" sz="2400" spc="100" dirty="0">
                <a:solidFill>
                  <a:srgbClr val="1B1B1B"/>
                </a:solidFill>
                <a:latin typeface="Noto Sans JP"/>
                <a:ea typeface="Noto Sans JP"/>
                <a:cs typeface="Noto Sans JP"/>
                <a:sym typeface="Noto Sans JP"/>
              </a:rPr>
              <a:t>．</a:t>
            </a:r>
          </a:p>
        </p:txBody>
      </p:sp>
      <p:sp>
        <p:nvSpPr>
          <p:cNvPr id="17" name="テキスト ボックス 16">
            <a:extLst>
              <a:ext uri="{FF2B5EF4-FFF2-40B4-BE49-F238E27FC236}">
                <a16:creationId xmlns:a16="http://schemas.microsoft.com/office/drawing/2014/main" id="{A592D67A-1A3C-99CD-7C40-D0AA3F6DA3CD}"/>
              </a:ext>
            </a:extLst>
          </p:cNvPr>
          <p:cNvSpPr txBox="1"/>
          <p:nvPr/>
        </p:nvSpPr>
        <p:spPr>
          <a:xfrm>
            <a:off x="2474315" y="3495721"/>
            <a:ext cx="4267197" cy="954813"/>
          </a:xfrm>
          <a:prstGeom prst="rect">
            <a:avLst/>
          </a:prstGeom>
          <a:noFill/>
        </p:spPr>
        <p:txBody>
          <a:bodyPr wrap="square">
            <a:spAutoFit/>
          </a:bodyPr>
          <a:lstStyle/>
          <a:p>
            <a:pPr marL="0" marR="0" lvl="0" indent="0" algn="l" defTabSz="914400" rtl="0" eaLnBrk="1" fontAlgn="auto" latinLnBrk="0" hangingPunct="1">
              <a:lnSpc>
                <a:spcPts val="3499"/>
              </a:lnSpc>
              <a:spcBef>
                <a:spcPts val="0"/>
              </a:spcBef>
              <a:spcAft>
                <a:spcPts val="0"/>
              </a:spcAft>
              <a:buClrTx/>
              <a:buSzTx/>
              <a:buFontTx/>
              <a:buNone/>
              <a:tabLst/>
              <a:defRPr/>
            </a:pPr>
            <a:r>
              <a:rPr kumimoji="0" lang="en-US" altLang="ja-JP" sz="2499" b="1" i="0" u="none" strike="noStrike" kern="1200" cap="none" spc="124" normalizeH="0" baseline="0" noProof="0" dirty="0" err="1">
                <a:ln>
                  <a:noFill/>
                </a:ln>
                <a:solidFill>
                  <a:srgbClr val="1B1B1B"/>
                </a:solidFill>
                <a:effectLst/>
                <a:uLnTx/>
                <a:uFillTx/>
                <a:latin typeface="Noto Sans JP Heavy"/>
                <a:ea typeface="Noto Sans JP Heavy"/>
                <a:cs typeface="Noto Sans JP Heavy"/>
                <a:sym typeface="Noto Sans JP Heavy"/>
              </a:rPr>
              <a:t>話題のマッチングスコア</a:t>
            </a:r>
            <a:endParaRPr kumimoji="0" lang="en-US" altLang="ja-JP" sz="2499" b="1" i="0" u="none" strike="noStrike" kern="1200" cap="none" spc="124" normalizeH="0" baseline="0" noProof="0" dirty="0">
              <a:ln>
                <a:noFill/>
              </a:ln>
              <a:solidFill>
                <a:srgbClr val="1B1B1B"/>
              </a:solidFill>
              <a:effectLst/>
              <a:uLnTx/>
              <a:uFillTx/>
              <a:latin typeface="Noto Sans JP Heavy"/>
              <a:ea typeface="Noto Sans JP Heavy"/>
              <a:cs typeface="Noto Sans JP Heavy"/>
              <a:sym typeface="Noto Sans JP Heavy"/>
            </a:endParaRPr>
          </a:p>
          <a:p>
            <a:pPr marL="0" marR="0" lvl="0" indent="0" algn="l" defTabSz="914400" rtl="0" eaLnBrk="1" fontAlgn="auto" latinLnBrk="0" hangingPunct="1">
              <a:lnSpc>
                <a:spcPts val="3499"/>
              </a:lnSpc>
              <a:spcBef>
                <a:spcPct val="0"/>
              </a:spcBef>
              <a:spcAft>
                <a:spcPts val="0"/>
              </a:spcAft>
              <a:buClrTx/>
              <a:buSzTx/>
              <a:buFontTx/>
              <a:buNone/>
              <a:tabLst/>
              <a:defRPr/>
            </a:pPr>
            <a:r>
              <a:rPr kumimoji="0" lang="en-US" altLang="ja-JP" sz="2499" b="1" i="0" u="none" strike="noStrike" kern="1200" cap="none" spc="124" normalizeH="0" baseline="0" noProof="0" dirty="0" err="1">
                <a:ln>
                  <a:noFill/>
                </a:ln>
                <a:solidFill>
                  <a:srgbClr val="1B1B1B"/>
                </a:solidFill>
                <a:effectLst/>
                <a:uLnTx/>
                <a:uFillTx/>
                <a:latin typeface="Noto Sans JP Heavy"/>
                <a:ea typeface="Noto Sans JP Heavy"/>
                <a:cs typeface="Noto Sans JP Heavy"/>
                <a:sym typeface="Noto Sans JP Heavy"/>
              </a:rPr>
              <a:t>算出方法の向上</a:t>
            </a:r>
            <a:endParaRPr kumimoji="0" lang="en-US" altLang="ja-JP" sz="2499" b="1" i="0" u="none" strike="noStrike" kern="1200" cap="none" spc="124" normalizeH="0" baseline="0" noProof="0" dirty="0">
              <a:ln>
                <a:noFill/>
              </a:ln>
              <a:solidFill>
                <a:srgbClr val="1B1B1B"/>
              </a:solidFill>
              <a:effectLst/>
              <a:uLnTx/>
              <a:uFillTx/>
              <a:latin typeface="Noto Sans JP Heavy"/>
              <a:ea typeface="Noto Sans JP Heavy"/>
              <a:cs typeface="Noto Sans JP Heavy"/>
              <a:sym typeface="Noto Sans JP Heavy"/>
            </a:endParaRPr>
          </a:p>
        </p:txBody>
      </p:sp>
      <p:pic>
        <p:nvPicPr>
          <p:cNvPr id="18" name="図 17" descr="抽象, 挿絵 が含まれている画像&#10;&#10;自動的に生成された説明">
            <a:extLst>
              <a:ext uri="{FF2B5EF4-FFF2-40B4-BE49-F238E27FC236}">
                <a16:creationId xmlns:a16="http://schemas.microsoft.com/office/drawing/2014/main" id="{6A172EFF-95BE-1A41-C5B9-6CFE2E9B72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7242" y="1100863"/>
            <a:ext cx="1213487" cy="1213487"/>
          </a:xfrm>
          <a:prstGeom prst="rect">
            <a:avLst/>
          </a:prstGeom>
        </p:spPr>
      </p:pic>
      <p:pic>
        <p:nvPicPr>
          <p:cNvPr id="20" name="図 19" descr="ダイアグラム&#10;&#10;自動的に生成された説明">
            <a:extLst>
              <a:ext uri="{FF2B5EF4-FFF2-40B4-BE49-F238E27FC236}">
                <a16:creationId xmlns:a16="http://schemas.microsoft.com/office/drawing/2014/main" id="{89F680CF-5BFD-EF28-ADB0-F79320553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15016" y="5091712"/>
            <a:ext cx="6234112" cy="3420739"/>
          </a:xfrm>
          <a:prstGeom prst="rect">
            <a:avLst/>
          </a:prstGeom>
          <a:ln>
            <a:solidFill>
              <a:schemeClr val="tx1">
                <a:lumMod val="95000"/>
                <a:lumOff val="5000"/>
              </a:schemeClr>
            </a:solidFill>
          </a:ln>
        </p:spPr>
      </p:pic>
      <p:sp>
        <p:nvSpPr>
          <p:cNvPr id="21" name="テキスト ボックス 20">
            <a:extLst>
              <a:ext uri="{FF2B5EF4-FFF2-40B4-BE49-F238E27FC236}">
                <a16:creationId xmlns:a16="http://schemas.microsoft.com/office/drawing/2014/main" id="{8CDD023E-9A4C-69A4-817E-DD99AFA54F81}"/>
              </a:ext>
            </a:extLst>
          </p:cNvPr>
          <p:cNvSpPr txBox="1"/>
          <p:nvPr/>
        </p:nvSpPr>
        <p:spPr>
          <a:xfrm>
            <a:off x="12102971" y="8593873"/>
            <a:ext cx="1858201" cy="369332"/>
          </a:xfrm>
          <a:prstGeom prst="rect">
            <a:avLst/>
          </a:prstGeom>
          <a:noFill/>
        </p:spPr>
        <p:txBody>
          <a:bodyPr wrap="none" rtlCol="0">
            <a:spAutoFit/>
          </a:bodyPr>
          <a:lstStyle/>
          <a:p>
            <a:r>
              <a:rPr kumimoji="1" lang="ja-JP" altLang="en-US"/>
              <a:t>話題決定の流れ</a:t>
            </a:r>
          </a:p>
        </p:txBody>
      </p:sp>
      <p:sp>
        <p:nvSpPr>
          <p:cNvPr id="23" name="スライド番号プレースホルダー 22">
            <a:extLst>
              <a:ext uri="{FF2B5EF4-FFF2-40B4-BE49-F238E27FC236}">
                <a16:creationId xmlns:a16="http://schemas.microsoft.com/office/drawing/2014/main" id="{9F4A442F-39B9-EDBD-1E54-2C77A8882A03}"/>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Tree>
    <p:extLst>
      <p:ext uri="{BB962C8B-B14F-4D97-AF65-F5344CB8AC3E}">
        <p14:creationId xmlns:p14="http://schemas.microsoft.com/office/powerpoint/2010/main" val="15610625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a:extLst>
            <a:ext uri="{FF2B5EF4-FFF2-40B4-BE49-F238E27FC236}">
              <a16:creationId xmlns:a16="http://schemas.microsoft.com/office/drawing/2014/main" id="{4844DE9C-1763-34A6-5DD9-D3BA4BE3A464}"/>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C9936CFE-7401-FCCC-39B5-17E5166B1F3B}"/>
              </a:ext>
            </a:extLst>
          </p:cNvPr>
          <p:cNvSpPr/>
          <p:nvPr/>
        </p:nvSpPr>
        <p:spPr>
          <a:xfrm>
            <a:off x="857250" y="2361305"/>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a:extLst>
              <a:ext uri="{FF2B5EF4-FFF2-40B4-BE49-F238E27FC236}">
                <a16:creationId xmlns:a16="http://schemas.microsoft.com/office/drawing/2014/main" id="{BC004265-7D80-9735-18F7-098874DCE8A7}"/>
              </a:ext>
            </a:extLst>
          </p:cNvPr>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4" name="AutoShape 4">
            <a:extLst>
              <a:ext uri="{FF2B5EF4-FFF2-40B4-BE49-F238E27FC236}">
                <a16:creationId xmlns:a16="http://schemas.microsoft.com/office/drawing/2014/main" id="{E52D6F61-DEFB-976D-0AE5-DD17EBBB9BD9}"/>
              </a:ext>
            </a:extLst>
          </p:cNvPr>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AutoShape 5">
            <a:extLst>
              <a:ext uri="{FF2B5EF4-FFF2-40B4-BE49-F238E27FC236}">
                <a16:creationId xmlns:a16="http://schemas.microsoft.com/office/drawing/2014/main" id="{8600CCB4-1FBB-5AC7-679E-F62D3476414F}"/>
              </a:ext>
            </a:extLst>
          </p:cNvPr>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6" name="AutoShape 6">
            <a:extLst>
              <a:ext uri="{FF2B5EF4-FFF2-40B4-BE49-F238E27FC236}">
                <a16:creationId xmlns:a16="http://schemas.microsoft.com/office/drawing/2014/main" id="{D6453195-1975-5567-6071-8A0AF0486851}"/>
              </a:ext>
            </a:extLst>
          </p:cNvPr>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grpSp>
        <p:nvGrpSpPr>
          <p:cNvPr id="7" name="Group 7">
            <a:extLst>
              <a:ext uri="{FF2B5EF4-FFF2-40B4-BE49-F238E27FC236}">
                <a16:creationId xmlns:a16="http://schemas.microsoft.com/office/drawing/2014/main" id="{02DE6D72-B85C-8966-0090-6A7193F4512B}"/>
              </a:ext>
            </a:extLst>
          </p:cNvPr>
          <p:cNvGrpSpPr/>
          <p:nvPr/>
        </p:nvGrpSpPr>
        <p:grpSpPr>
          <a:xfrm>
            <a:off x="1282599" y="650625"/>
            <a:ext cx="1213487" cy="1720205"/>
            <a:chOff x="0" y="0"/>
            <a:chExt cx="319601" cy="453058"/>
          </a:xfrm>
        </p:grpSpPr>
        <p:sp>
          <p:nvSpPr>
            <p:cNvPr id="8" name="Freeform 8">
              <a:extLst>
                <a:ext uri="{FF2B5EF4-FFF2-40B4-BE49-F238E27FC236}">
                  <a16:creationId xmlns:a16="http://schemas.microsoft.com/office/drawing/2014/main" id="{0D348781-5C38-F2C6-7FB1-D3720030DEA2}"/>
                </a:ext>
              </a:extLst>
            </p:cNvPr>
            <p:cNvSpPr/>
            <p:nvPr/>
          </p:nvSpPr>
          <p:spPr>
            <a:xfrm>
              <a:off x="0" y="0"/>
              <a:ext cx="319601" cy="453058"/>
            </a:xfrm>
            <a:custGeom>
              <a:avLst/>
              <a:gdLst/>
              <a:ahLst/>
              <a:cxnLst/>
              <a:rect l="l" t="t" r="r" b="b"/>
              <a:pathLst>
                <a:path w="319601" h="453058">
                  <a:moveTo>
                    <a:pt x="0" y="0"/>
                  </a:moveTo>
                  <a:lnTo>
                    <a:pt x="319601" y="0"/>
                  </a:lnTo>
                  <a:lnTo>
                    <a:pt x="319601" y="453058"/>
                  </a:lnTo>
                  <a:lnTo>
                    <a:pt x="0" y="453058"/>
                  </a:lnTo>
                  <a:close/>
                </a:path>
              </a:pathLst>
            </a:custGeom>
            <a:solidFill>
              <a:srgbClr val="1B1B1B"/>
            </a:solidFill>
          </p:spPr>
          <p:txBody>
            <a:bodyPr/>
            <a:lstStyle/>
            <a:p>
              <a:endParaRPr lang="ja-JP" altLang="en-US"/>
            </a:p>
          </p:txBody>
        </p:sp>
        <p:sp>
          <p:nvSpPr>
            <p:cNvPr id="9" name="TextBox 9">
              <a:extLst>
                <a:ext uri="{FF2B5EF4-FFF2-40B4-BE49-F238E27FC236}">
                  <a16:creationId xmlns:a16="http://schemas.microsoft.com/office/drawing/2014/main" id="{BAF95B41-F3EA-5E27-156B-05B014228A54}"/>
                </a:ext>
              </a:extLst>
            </p:cNvPr>
            <p:cNvSpPr txBox="1"/>
            <p:nvPr/>
          </p:nvSpPr>
          <p:spPr>
            <a:xfrm>
              <a:off x="0" y="-47625"/>
              <a:ext cx="319601" cy="500683"/>
            </a:xfrm>
            <a:prstGeom prst="rect">
              <a:avLst/>
            </a:prstGeom>
          </p:spPr>
          <p:txBody>
            <a:bodyPr lIns="50800" tIns="50800" rIns="50800" bIns="50800" rtlCol="0" anchor="ctr"/>
            <a:lstStyle/>
            <a:p>
              <a:pPr algn="ctr">
                <a:lnSpc>
                  <a:spcPts val="3359"/>
                </a:lnSpc>
              </a:pPr>
              <a:endParaRPr/>
            </a:p>
          </p:txBody>
        </p:sp>
      </p:grpSp>
      <p:sp>
        <p:nvSpPr>
          <p:cNvPr id="27" name="TextBox 27">
            <a:extLst>
              <a:ext uri="{FF2B5EF4-FFF2-40B4-BE49-F238E27FC236}">
                <a16:creationId xmlns:a16="http://schemas.microsoft.com/office/drawing/2014/main" id="{37371462-2B92-0F8E-E017-2DDCE195744A}"/>
              </a:ext>
            </a:extLst>
          </p:cNvPr>
          <p:cNvSpPr txBox="1"/>
          <p:nvPr/>
        </p:nvSpPr>
        <p:spPr>
          <a:xfrm>
            <a:off x="2949343" y="1371153"/>
            <a:ext cx="14309957" cy="596900"/>
          </a:xfrm>
          <a:prstGeom prst="rect">
            <a:avLst/>
          </a:prstGeom>
        </p:spPr>
        <p:txBody>
          <a:bodyPr lIns="0" tIns="0" rIns="0" bIns="0" rtlCol="0" anchor="t">
            <a:spAutoFit/>
          </a:bodyPr>
          <a:lstStyle/>
          <a:p>
            <a:pPr algn="l">
              <a:lnSpc>
                <a:spcPts val="4900"/>
              </a:lnSpc>
            </a:pPr>
            <a:r>
              <a:rPr lang="en-US" altLang="ja-JP" sz="3500" b="1" spc="175" dirty="0" err="1">
                <a:solidFill>
                  <a:srgbClr val="1B1B1B"/>
                </a:solidFill>
                <a:latin typeface="Noto Sans JP Heavy"/>
                <a:ea typeface="Noto Sans JP Heavy"/>
                <a:cs typeface="Noto Sans JP Heavy"/>
                <a:sym typeface="Noto Sans JP Heavy"/>
              </a:rPr>
              <a:t>達成したい項目</a:t>
            </a:r>
            <a:endParaRPr lang="en-US" sz="3500" b="1" spc="175" dirty="0">
              <a:solidFill>
                <a:srgbClr val="1B1B1B"/>
              </a:solidFill>
              <a:latin typeface="Noto Sans JP Heavy"/>
              <a:ea typeface="Noto Sans JP Heavy"/>
              <a:cs typeface="Noto Sans JP Heavy"/>
              <a:sym typeface="Noto Sans JP Heavy"/>
            </a:endParaRPr>
          </a:p>
        </p:txBody>
      </p:sp>
      <p:sp>
        <p:nvSpPr>
          <p:cNvPr id="28" name="TextBox 28">
            <a:extLst>
              <a:ext uri="{FF2B5EF4-FFF2-40B4-BE49-F238E27FC236}">
                <a16:creationId xmlns:a16="http://schemas.microsoft.com/office/drawing/2014/main" id="{E66AFAA6-AF54-DC62-9120-796349EE4698}"/>
              </a:ext>
            </a:extLst>
          </p:cNvPr>
          <p:cNvSpPr txBox="1"/>
          <p:nvPr/>
        </p:nvSpPr>
        <p:spPr>
          <a:xfrm>
            <a:off x="1461953" y="1228278"/>
            <a:ext cx="854779" cy="721801"/>
          </a:xfrm>
          <a:prstGeom prst="rect">
            <a:avLst/>
          </a:prstGeom>
        </p:spPr>
        <p:txBody>
          <a:bodyPr lIns="0" tIns="0" rIns="0" bIns="0" rtlCol="0" anchor="t">
            <a:spAutoFit/>
          </a:bodyPr>
          <a:lstStyle/>
          <a:p>
            <a:pPr marL="0" lvl="0" indent="0" algn="ctr">
              <a:lnSpc>
                <a:spcPts val="6300"/>
              </a:lnSpc>
              <a:spcBef>
                <a:spcPct val="0"/>
              </a:spcBef>
            </a:pPr>
            <a:r>
              <a:rPr lang="en-US" sz="3500" b="1" u="none" strike="noStrike" dirty="0">
                <a:solidFill>
                  <a:srgbClr val="FAFAFA"/>
                </a:solidFill>
                <a:latin typeface="Open Sans Bold"/>
                <a:ea typeface="Open Sans Bold"/>
                <a:cs typeface="Open Sans Bold"/>
                <a:sym typeface="Open Sans Bold"/>
              </a:rPr>
              <a:t>02</a:t>
            </a:r>
          </a:p>
        </p:txBody>
      </p:sp>
      <p:grpSp>
        <p:nvGrpSpPr>
          <p:cNvPr id="55" name="グループ化 54">
            <a:extLst>
              <a:ext uri="{FF2B5EF4-FFF2-40B4-BE49-F238E27FC236}">
                <a16:creationId xmlns:a16="http://schemas.microsoft.com/office/drawing/2014/main" id="{81A65B21-EC15-27EE-DA3F-457D71929576}"/>
              </a:ext>
            </a:extLst>
          </p:cNvPr>
          <p:cNvGrpSpPr/>
          <p:nvPr/>
        </p:nvGrpSpPr>
        <p:grpSpPr>
          <a:xfrm>
            <a:off x="2138872" y="3004415"/>
            <a:ext cx="14010256" cy="1794059"/>
            <a:chOff x="2138872" y="3004415"/>
            <a:chExt cx="14010256" cy="1794059"/>
          </a:xfrm>
        </p:grpSpPr>
        <p:grpSp>
          <p:nvGrpSpPr>
            <p:cNvPr id="34" name="Group 12">
              <a:extLst>
                <a:ext uri="{FF2B5EF4-FFF2-40B4-BE49-F238E27FC236}">
                  <a16:creationId xmlns:a16="http://schemas.microsoft.com/office/drawing/2014/main" id="{A27A38E8-2C57-5D27-4E5F-ADD6A986B0D5}"/>
                </a:ext>
              </a:extLst>
            </p:cNvPr>
            <p:cNvGrpSpPr/>
            <p:nvPr/>
          </p:nvGrpSpPr>
          <p:grpSpPr>
            <a:xfrm>
              <a:off x="2138872" y="3004415"/>
              <a:ext cx="14010256" cy="1794059"/>
              <a:chOff x="0" y="0"/>
              <a:chExt cx="3689944" cy="472509"/>
            </a:xfrm>
          </p:grpSpPr>
          <p:sp>
            <p:nvSpPr>
              <p:cNvPr id="35" name="Freeform 13">
                <a:extLst>
                  <a:ext uri="{FF2B5EF4-FFF2-40B4-BE49-F238E27FC236}">
                    <a16:creationId xmlns:a16="http://schemas.microsoft.com/office/drawing/2014/main" id="{5229CA46-EA0C-2709-E38D-E4D51B01B757}"/>
                  </a:ext>
                </a:extLst>
              </p:cNvPr>
              <p:cNvSpPr/>
              <p:nvPr/>
            </p:nvSpPr>
            <p:spPr>
              <a:xfrm>
                <a:off x="0" y="0"/>
                <a:ext cx="3689944" cy="472509"/>
              </a:xfrm>
              <a:custGeom>
                <a:avLst/>
                <a:gdLst/>
                <a:ahLst/>
                <a:cxnLst/>
                <a:rect l="l" t="t" r="r" b="b"/>
                <a:pathLst>
                  <a:path w="3689944" h="472509">
                    <a:moveTo>
                      <a:pt x="0" y="0"/>
                    </a:moveTo>
                    <a:lnTo>
                      <a:pt x="3689944" y="0"/>
                    </a:lnTo>
                    <a:lnTo>
                      <a:pt x="3689944" y="472509"/>
                    </a:lnTo>
                    <a:lnTo>
                      <a:pt x="0" y="472509"/>
                    </a:lnTo>
                    <a:close/>
                  </a:path>
                </a:pathLst>
              </a:custGeom>
              <a:solidFill>
                <a:srgbClr val="E9E9E9"/>
              </a:solidFill>
            </p:spPr>
            <p:txBody>
              <a:bodyPr/>
              <a:lstStyle/>
              <a:p>
                <a:endParaRPr lang="ja-JP" altLang="en-US"/>
              </a:p>
            </p:txBody>
          </p:sp>
          <p:sp>
            <p:nvSpPr>
              <p:cNvPr id="36" name="TextBox 14">
                <a:extLst>
                  <a:ext uri="{FF2B5EF4-FFF2-40B4-BE49-F238E27FC236}">
                    <a16:creationId xmlns:a16="http://schemas.microsoft.com/office/drawing/2014/main" id="{5B9AA9D7-148C-1FE8-F7F2-71876E3621E8}"/>
                  </a:ext>
                </a:extLst>
              </p:cNvPr>
              <p:cNvSpPr txBox="1"/>
              <p:nvPr/>
            </p:nvSpPr>
            <p:spPr>
              <a:xfrm>
                <a:off x="0" y="-47625"/>
                <a:ext cx="3689944" cy="520134"/>
              </a:xfrm>
              <a:prstGeom prst="rect">
                <a:avLst/>
              </a:prstGeom>
            </p:spPr>
            <p:txBody>
              <a:bodyPr lIns="50800" tIns="50800" rIns="50800" bIns="50800" rtlCol="0" anchor="ctr"/>
              <a:lstStyle/>
              <a:p>
                <a:pPr algn="ctr">
                  <a:lnSpc>
                    <a:spcPts val="3359"/>
                  </a:lnSpc>
                </a:pPr>
                <a:endParaRPr/>
              </a:p>
            </p:txBody>
          </p:sp>
        </p:grpSp>
        <p:sp>
          <p:nvSpPr>
            <p:cNvPr id="43" name="AutoShape 15">
              <a:extLst>
                <a:ext uri="{FF2B5EF4-FFF2-40B4-BE49-F238E27FC236}">
                  <a16:creationId xmlns:a16="http://schemas.microsoft.com/office/drawing/2014/main" id="{E771DAAA-7D8F-ED9B-CF7B-1DE89008677C}"/>
                </a:ext>
              </a:extLst>
            </p:cNvPr>
            <p:cNvSpPr/>
            <p:nvPr/>
          </p:nvSpPr>
          <p:spPr>
            <a:xfrm flipH="1">
              <a:off x="6603480" y="3521694"/>
              <a:ext cx="0" cy="759500"/>
            </a:xfrm>
            <a:prstGeom prst="line">
              <a:avLst/>
            </a:prstGeom>
            <a:ln w="9525" cap="flat">
              <a:solidFill>
                <a:srgbClr val="737373"/>
              </a:solidFill>
              <a:prstDash val="solid"/>
              <a:headEnd type="none" w="sm" len="sm"/>
              <a:tailEnd type="none" w="sm" len="sm"/>
            </a:ln>
          </p:spPr>
          <p:txBody>
            <a:bodyPr/>
            <a:lstStyle/>
            <a:p>
              <a:endParaRPr lang="ja-JP" altLang="en-US"/>
            </a:p>
          </p:txBody>
        </p:sp>
      </p:grpSp>
      <p:sp>
        <p:nvSpPr>
          <p:cNvPr id="12" name="テキスト ボックス 11">
            <a:extLst>
              <a:ext uri="{FF2B5EF4-FFF2-40B4-BE49-F238E27FC236}">
                <a16:creationId xmlns:a16="http://schemas.microsoft.com/office/drawing/2014/main" id="{9F449DCA-FD1F-EA24-DF79-20E4A2313BD7}"/>
              </a:ext>
            </a:extLst>
          </p:cNvPr>
          <p:cNvSpPr txBox="1"/>
          <p:nvPr/>
        </p:nvSpPr>
        <p:spPr>
          <a:xfrm>
            <a:off x="2215034" y="5338613"/>
            <a:ext cx="6901248" cy="2308324"/>
          </a:xfrm>
          <a:prstGeom prst="rect">
            <a:avLst/>
          </a:prstGeom>
          <a:noFill/>
        </p:spPr>
        <p:txBody>
          <a:bodyPr wrap="none" rtlCol="0">
            <a:spAutoFit/>
          </a:bodyPr>
          <a:lstStyle/>
          <a:p>
            <a:r>
              <a:rPr kumimoji="1" lang="ja-JP" altLang="en-US" sz="2400" b="1">
                <a:solidFill>
                  <a:schemeClr val="bg1"/>
                </a:solidFill>
                <a:highlight>
                  <a:srgbClr val="000080"/>
                </a:highlight>
              </a:rPr>
              <a:t>　現状できていること　</a:t>
            </a:r>
            <a:r>
              <a:rPr kumimoji="1" lang="ja-JP" altLang="en-US" sz="2400" b="1">
                <a:solidFill>
                  <a:schemeClr val="bg1"/>
                </a:solidFill>
              </a:rPr>
              <a:t>あ</a:t>
            </a:r>
            <a:endParaRPr kumimoji="1" lang="en-US" altLang="ja-JP" sz="2400" b="1" dirty="0">
              <a:solidFill>
                <a:schemeClr val="bg1"/>
              </a:solidFill>
            </a:endParaRPr>
          </a:p>
          <a:p>
            <a:r>
              <a:rPr kumimoji="1" lang="en-US" altLang="ja-JP" sz="2400" dirty="0"/>
              <a:t>	</a:t>
            </a:r>
            <a:r>
              <a:rPr kumimoji="1" lang="ja-JP" altLang="en-US" sz="2400"/>
              <a:t>・</a:t>
            </a:r>
            <a:r>
              <a:rPr kumimoji="1" lang="en-US" altLang="ja-JP" sz="2400" dirty="0"/>
              <a:t>2</a:t>
            </a:r>
            <a:r>
              <a:rPr kumimoji="1" lang="ja-JP" altLang="en-US" sz="2400"/>
              <a:t>名の被験者との実験</a:t>
            </a:r>
            <a:r>
              <a:rPr kumimoji="1" lang="en-US" altLang="ja-JP" sz="2400" dirty="0"/>
              <a:t>(1</a:t>
            </a:r>
            <a:r>
              <a:rPr kumimoji="1" lang="ja-JP" altLang="en-US" sz="2400"/>
              <a:t>月上旬に実施予定</a:t>
            </a:r>
            <a:r>
              <a:rPr kumimoji="1" lang="en-US" altLang="ja-JP" sz="2400" dirty="0"/>
              <a:t>)</a:t>
            </a:r>
          </a:p>
          <a:p>
            <a:endParaRPr kumimoji="1" lang="en-US" altLang="ja-JP" sz="2400" dirty="0"/>
          </a:p>
          <a:p>
            <a:r>
              <a:rPr kumimoji="1" lang="ja-JP" altLang="en-US" sz="2400" b="1">
                <a:solidFill>
                  <a:schemeClr val="bg1"/>
                </a:solidFill>
                <a:highlight>
                  <a:srgbClr val="000080"/>
                </a:highlight>
              </a:rPr>
              <a:t>　これから実現したいこと　</a:t>
            </a:r>
            <a:r>
              <a:rPr kumimoji="1" lang="ja-JP" altLang="en-US" sz="2400" b="1">
                <a:solidFill>
                  <a:schemeClr val="bg1"/>
                </a:solidFill>
              </a:rPr>
              <a:t>あ</a:t>
            </a:r>
            <a:endParaRPr kumimoji="1" lang="en-US" altLang="ja-JP" sz="2400" b="1" dirty="0">
              <a:solidFill>
                <a:schemeClr val="bg1"/>
              </a:solidFill>
            </a:endParaRPr>
          </a:p>
          <a:p>
            <a:r>
              <a:rPr kumimoji="1" lang="en-US" altLang="ja-JP" sz="2400" dirty="0"/>
              <a:t>	</a:t>
            </a:r>
            <a:r>
              <a:rPr kumimoji="1" lang="ja-JP" altLang="en-US" sz="2400"/>
              <a:t>・多くの人を対象とした実験</a:t>
            </a:r>
            <a:endParaRPr kumimoji="1" lang="en-US" altLang="ja-JP" sz="2400" dirty="0"/>
          </a:p>
          <a:p>
            <a:r>
              <a:rPr kumimoji="1" lang="en-US" altLang="ja-JP" sz="2400" dirty="0"/>
              <a:t>	</a:t>
            </a:r>
            <a:r>
              <a:rPr kumimoji="1" lang="ja-JP" altLang="en-US" sz="2400"/>
              <a:t>・事業計画の作成</a:t>
            </a:r>
            <a:endParaRPr kumimoji="1" lang="en-US" altLang="ja-JP" sz="2400" dirty="0"/>
          </a:p>
        </p:txBody>
      </p:sp>
      <p:pic>
        <p:nvPicPr>
          <p:cNvPr id="18" name="図 17" descr="抽象, 挿絵 が含まれている画像&#10;&#10;自動的に生成された説明">
            <a:extLst>
              <a:ext uri="{FF2B5EF4-FFF2-40B4-BE49-F238E27FC236}">
                <a16:creationId xmlns:a16="http://schemas.microsoft.com/office/drawing/2014/main" id="{FE48FDCB-A867-F6FA-D3E6-44460131FA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07242" y="1100863"/>
            <a:ext cx="1213487" cy="1213487"/>
          </a:xfrm>
          <a:prstGeom prst="rect">
            <a:avLst/>
          </a:prstGeom>
        </p:spPr>
      </p:pic>
      <p:sp>
        <p:nvSpPr>
          <p:cNvPr id="10" name="TextBox 26">
            <a:extLst>
              <a:ext uri="{FF2B5EF4-FFF2-40B4-BE49-F238E27FC236}">
                <a16:creationId xmlns:a16="http://schemas.microsoft.com/office/drawing/2014/main" id="{6DA4078F-E47B-555A-1593-6AD424C39B0B}"/>
              </a:ext>
            </a:extLst>
          </p:cNvPr>
          <p:cNvSpPr txBox="1"/>
          <p:nvPr/>
        </p:nvSpPr>
        <p:spPr>
          <a:xfrm>
            <a:off x="2525903" y="3539831"/>
            <a:ext cx="3425782" cy="868186"/>
          </a:xfrm>
          <a:prstGeom prst="rect">
            <a:avLst/>
          </a:prstGeom>
        </p:spPr>
        <p:txBody>
          <a:bodyPr lIns="0" tIns="0" rIns="0" bIns="0" rtlCol="0" anchor="t">
            <a:spAutoFit/>
          </a:bodyPr>
          <a:lstStyle/>
          <a:p>
            <a:pPr algn="l">
              <a:lnSpc>
                <a:spcPts val="3499"/>
              </a:lnSpc>
            </a:pPr>
            <a:r>
              <a:rPr lang="en-US" sz="2499" b="1" spc="124" dirty="0" err="1">
                <a:solidFill>
                  <a:srgbClr val="1B1B1B"/>
                </a:solidFill>
                <a:latin typeface="Noto Sans JP Heavy"/>
                <a:ea typeface="Noto Sans JP Heavy"/>
                <a:cs typeface="Noto Sans JP Heavy"/>
                <a:sym typeface="Noto Sans JP Heavy"/>
              </a:rPr>
              <a:t>実測データの収集と</a:t>
            </a:r>
            <a:endParaRPr lang="en-US" sz="2499" b="1" spc="124" dirty="0">
              <a:solidFill>
                <a:srgbClr val="1B1B1B"/>
              </a:solidFill>
              <a:latin typeface="Noto Sans JP Heavy"/>
              <a:ea typeface="Noto Sans JP Heavy"/>
              <a:cs typeface="Noto Sans JP Heavy"/>
              <a:sym typeface="Noto Sans JP Heavy"/>
            </a:endParaRPr>
          </a:p>
          <a:p>
            <a:pPr algn="l">
              <a:lnSpc>
                <a:spcPts val="3499"/>
              </a:lnSpc>
            </a:pPr>
            <a:r>
              <a:rPr lang="en-US" sz="2499" b="1" spc="124" dirty="0" err="1">
                <a:solidFill>
                  <a:srgbClr val="1B1B1B"/>
                </a:solidFill>
                <a:latin typeface="Noto Sans JP Heavy"/>
                <a:ea typeface="Noto Sans JP Heavy"/>
                <a:cs typeface="Noto Sans JP Heavy"/>
                <a:sym typeface="Noto Sans JP Heavy"/>
              </a:rPr>
              <a:t>サービスの適応</a:t>
            </a:r>
            <a:endParaRPr lang="en-US" sz="2499" b="1" spc="124" dirty="0">
              <a:solidFill>
                <a:srgbClr val="1B1B1B"/>
              </a:solidFill>
              <a:latin typeface="Noto Sans JP Heavy"/>
              <a:ea typeface="Noto Sans JP Heavy"/>
              <a:cs typeface="Noto Sans JP Heavy"/>
              <a:sym typeface="Noto Sans JP Heavy"/>
            </a:endParaRPr>
          </a:p>
        </p:txBody>
      </p:sp>
      <p:sp>
        <p:nvSpPr>
          <p:cNvPr id="14" name="スライド番号プレースホルダー 13">
            <a:extLst>
              <a:ext uri="{FF2B5EF4-FFF2-40B4-BE49-F238E27FC236}">
                <a16:creationId xmlns:a16="http://schemas.microsoft.com/office/drawing/2014/main" id="{760832E1-00ED-3F70-43A1-F380FC10B6DA}"/>
              </a:ext>
            </a:extLst>
          </p:cNvPr>
          <p:cNvSpPr>
            <a:spLocks noGrp="1"/>
          </p:cNvSpPr>
          <p:nvPr>
            <p:ph type="sldNum" sz="quarter" idx="12"/>
          </p:nvPr>
        </p:nvSpPr>
        <p:spPr/>
        <p:txBody>
          <a:bodyPr/>
          <a:lstStyle/>
          <a:p>
            <a:fld id="{B6F15528-21DE-4FAA-801E-634DDDAF4B2B}" type="slidenum">
              <a:rPr lang="en-US" smtClean="0"/>
              <a:pPr/>
              <a:t>8</a:t>
            </a:fld>
            <a:endParaRPr lang="en-US" dirty="0"/>
          </a:p>
        </p:txBody>
      </p:sp>
      <p:pic>
        <p:nvPicPr>
          <p:cNvPr id="19" name="図 18" descr="屋内, 窓, 建物, 男 が含まれている画像&#10;&#10;自動的に生成された説明">
            <a:extLst>
              <a:ext uri="{FF2B5EF4-FFF2-40B4-BE49-F238E27FC236}">
                <a16:creationId xmlns:a16="http://schemas.microsoft.com/office/drawing/2014/main" id="{E307128F-55B6-166A-A2E7-E55E2F68FAA2}"/>
              </a:ext>
            </a:extLst>
          </p:cNvPr>
          <p:cNvPicPr>
            <a:picLocks noChangeAspect="1"/>
          </p:cNvPicPr>
          <p:nvPr/>
        </p:nvPicPr>
        <p:blipFill rotWithShape="1">
          <a:blip r:embed="rId3">
            <a:extLst>
              <a:ext uri="{28A0092B-C50C-407E-A947-70E740481C1C}">
                <a14:useLocalDpi xmlns:a14="http://schemas.microsoft.com/office/drawing/2010/main" val="0"/>
              </a:ext>
            </a:extLst>
          </a:blip>
          <a:srcRect t="9067" b="10933"/>
          <a:stretch/>
        </p:blipFill>
        <p:spPr>
          <a:xfrm>
            <a:off x="11341433" y="5021780"/>
            <a:ext cx="3894067" cy="3894067"/>
          </a:xfrm>
          <a:prstGeom prst="rect">
            <a:avLst/>
          </a:prstGeom>
          <a:ln>
            <a:solidFill>
              <a:schemeClr val="tx1">
                <a:lumMod val="95000"/>
                <a:lumOff val="5000"/>
              </a:schemeClr>
            </a:solidFill>
          </a:ln>
        </p:spPr>
      </p:pic>
      <p:sp>
        <p:nvSpPr>
          <p:cNvPr id="22" name="TextBox 27">
            <a:extLst>
              <a:ext uri="{FF2B5EF4-FFF2-40B4-BE49-F238E27FC236}">
                <a16:creationId xmlns:a16="http://schemas.microsoft.com/office/drawing/2014/main" id="{6914E723-E2C6-D686-51FA-DA296EAFAC4A}"/>
              </a:ext>
            </a:extLst>
          </p:cNvPr>
          <p:cNvSpPr txBox="1"/>
          <p:nvPr/>
        </p:nvSpPr>
        <p:spPr>
          <a:xfrm>
            <a:off x="7244294" y="3460522"/>
            <a:ext cx="8194277" cy="881844"/>
          </a:xfrm>
          <a:prstGeom prst="rect">
            <a:avLst/>
          </a:prstGeom>
        </p:spPr>
        <p:txBody>
          <a:bodyPr lIns="0" tIns="0" rIns="0" bIns="0" rtlCol="0" anchor="t">
            <a:spAutoFit/>
          </a:bodyPr>
          <a:lstStyle/>
          <a:p>
            <a:pPr algn="l">
              <a:lnSpc>
                <a:spcPts val="3600"/>
              </a:lnSpc>
            </a:pPr>
            <a:r>
              <a:rPr lang="en-US" sz="2400" spc="100" dirty="0" err="1">
                <a:solidFill>
                  <a:srgbClr val="1B1B1B"/>
                </a:solidFill>
                <a:latin typeface="Noto Sans JP"/>
                <a:ea typeface="Noto Sans JP"/>
                <a:cs typeface="Noto Sans JP"/>
                <a:sym typeface="Noto Sans JP"/>
              </a:rPr>
              <a:t>このサービスの実現可能性を検討しloungeの皆さんにお願いをして，実測データを収集</a:t>
            </a:r>
            <a:r>
              <a:rPr lang="en-US" sz="2400" spc="100" dirty="0">
                <a:solidFill>
                  <a:srgbClr val="1B1B1B"/>
                </a:solidFill>
                <a:latin typeface="Noto Sans JP"/>
                <a:ea typeface="Noto Sans JP"/>
                <a:cs typeface="Noto Sans JP"/>
                <a:sym typeface="Noto Sans JP"/>
              </a:rPr>
              <a:t>/</a:t>
            </a:r>
            <a:r>
              <a:rPr lang="en-US" sz="2400" spc="100" dirty="0" err="1">
                <a:solidFill>
                  <a:srgbClr val="1B1B1B"/>
                </a:solidFill>
                <a:latin typeface="Noto Sans JP"/>
                <a:ea typeface="Noto Sans JP"/>
                <a:cs typeface="Noto Sans JP"/>
                <a:sym typeface="Noto Sans JP"/>
              </a:rPr>
              <a:t>分析する</a:t>
            </a:r>
            <a:r>
              <a:rPr lang="en-US" sz="2400" spc="100" dirty="0">
                <a:solidFill>
                  <a:srgbClr val="1B1B1B"/>
                </a:solidFill>
                <a:latin typeface="Noto Sans JP"/>
                <a:ea typeface="Noto Sans JP"/>
                <a:cs typeface="Noto Sans JP"/>
                <a:sym typeface="Noto Sans JP"/>
              </a:rPr>
              <a:t>．</a:t>
            </a:r>
          </a:p>
        </p:txBody>
      </p:sp>
    </p:spTree>
    <p:extLst>
      <p:ext uri="{BB962C8B-B14F-4D97-AF65-F5344CB8AC3E}">
        <p14:creationId xmlns:p14="http://schemas.microsoft.com/office/powerpoint/2010/main" val="11071752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AutoShape 2"/>
          <p:cNvSpPr/>
          <p:nvPr/>
        </p:nvSpPr>
        <p:spPr>
          <a:xfrm>
            <a:off x="857250" y="2361305"/>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3" name="AutoShape 3"/>
          <p:cNvSpPr/>
          <p:nvPr/>
        </p:nvSpPr>
        <p:spPr>
          <a:xfrm>
            <a:off x="857250" y="1047750"/>
            <a:ext cx="16573459"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4" name="AutoShape 4"/>
          <p:cNvSpPr/>
          <p:nvPr/>
        </p:nvSpPr>
        <p:spPr>
          <a:xfrm flipV="1">
            <a:off x="856856" y="904405"/>
            <a:ext cx="16574288"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5" name="AutoShape 5"/>
          <p:cNvSpPr/>
          <p:nvPr/>
        </p:nvSpPr>
        <p:spPr>
          <a:xfrm>
            <a:off x="857250" y="9382595"/>
            <a:ext cx="16573500" cy="0"/>
          </a:xfrm>
          <a:prstGeom prst="line">
            <a:avLst/>
          </a:prstGeom>
          <a:ln w="57150" cap="flat">
            <a:solidFill>
              <a:srgbClr val="1B1B1B"/>
            </a:solidFill>
            <a:prstDash val="solid"/>
            <a:headEnd type="none" w="sm" len="sm"/>
            <a:tailEnd type="none" w="sm" len="sm"/>
          </a:ln>
        </p:spPr>
        <p:txBody>
          <a:bodyPr/>
          <a:lstStyle/>
          <a:p>
            <a:endParaRPr lang="ja-JP" altLang="en-US"/>
          </a:p>
        </p:txBody>
      </p:sp>
      <p:sp>
        <p:nvSpPr>
          <p:cNvPr id="6" name="AutoShape 6"/>
          <p:cNvSpPr/>
          <p:nvPr/>
        </p:nvSpPr>
        <p:spPr>
          <a:xfrm>
            <a:off x="857250" y="9239250"/>
            <a:ext cx="16573500" cy="0"/>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8" name="Freeform 8"/>
          <p:cNvSpPr/>
          <p:nvPr/>
        </p:nvSpPr>
        <p:spPr>
          <a:xfrm>
            <a:off x="1282599" y="650625"/>
            <a:ext cx="1213487" cy="1720205"/>
          </a:xfrm>
          <a:custGeom>
            <a:avLst/>
            <a:gdLst/>
            <a:ahLst/>
            <a:cxnLst/>
            <a:rect l="l" t="t" r="r" b="b"/>
            <a:pathLst>
              <a:path w="319601" h="453058">
                <a:moveTo>
                  <a:pt x="0" y="0"/>
                </a:moveTo>
                <a:lnTo>
                  <a:pt x="319601" y="0"/>
                </a:lnTo>
                <a:lnTo>
                  <a:pt x="319601" y="453058"/>
                </a:lnTo>
                <a:lnTo>
                  <a:pt x="0" y="453058"/>
                </a:lnTo>
                <a:close/>
              </a:path>
            </a:pathLst>
          </a:custGeom>
          <a:solidFill>
            <a:srgbClr val="1B1B1B"/>
          </a:solidFill>
        </p:spPr>
        <p:txBody>
          <a:bodyPr/>
          <a:lstStyle/>
          <a:p>
            <a:endParaRPr lang="ja-JP" altLang="en-US"/>
          </a:p>
        </p:txBody>
      </p:sp>
      <p:sp>
        <p:nvSpPr>
          <p:cNvPr id="9" name="TextBox 9"/>
          <p:cNvSpPr txBox="1"/>
          <p:nvPr/>
        </p:nvSpPr>
        <p:spPr>
          <a:xfrm>
            <a:off x="1282599" y="469799"/>
            <a:ext cx="1213487" cy="1901031"/>
          </a:xfrm>
          <a:prstGeom prst="rect">
            <a:avLst/>
          </a:prstGeom>
        </p:spPr>
        <p:txBody>
          <a:bodyPr lIns="50800" tIns="50800" rIns="50800" bIns="50800" rtlCol="0" anchor="ctr"/>
          <a:lstStyle/>
          <a:p>
            <a:pPr algn="ctr">
              <a:lnSpc>
                <a:spcPts val="3359"/>
              </a:lnSpc>
            </a:pPr>
            <a:endParaRPr/>
          </a:p>
        </p:txBody>
      </p:sp>
      <p:sp>
        <p:nvSpPr>
          <p:cNvPr id="10" name="TextBox 10"/>
          <p:cNvSpPr txBox="1"/>
          <p:nvPr/>
        </p:nvSpPr>
        <p:spPr>
          <a:xfrm>
            <a:off x="2949343" y="1371153"/>
            <a:ext cx="14309957" cy="596900"/>
          </a:xfrm>
          <a:prstGeom prst="rect">
            <a:avLst/>
          </a:prstGeom>
        </p:spPr>
        <p:txBody>
          <a:bodyPr lIns="0" tIns="0" rIns="0" bIns="0" rtlCol="0" anchor="t">
            <a:spAutoFit/>
          </a:bodyPr>
          <a:lstStyle/>
          <a:p>
            <a:pPr algn="l">
              <a:lnSpc>
                <a:spcPts val="4900"/>
              </a:lnSpc>
            </a:pPr>
            <a:r>
              <a:rPr lang="en-US" sz="3500" b="1" spc="175" dirty="0" err="1">
                <a:solidFill>
                  <a:srgbClr val="1B1B1B"/>
                </a:solidFill>
                <a:latin typeface="Noto Sans JP Heavy"/>
                <a:ea typeface="Noto Sans JP Heavy"/>
                <a:cs typeface="Noto Sans JP Heavy"/>
                <a:sym typeface="Noto Sans JP Heavy"/>
              </a:rPr>
              <a:t>開発計画</a:t>
            </a:r>
            <a:endParaRPr lang="en-US" sz="3500" b="1" spc="175" dirty="0">
              <a:solidFill>
                <a:srgbClr val="1B1B1B"/>
              </a:solidFill>
              <a:latin typeface="Noto Sans JP Heavy"/>
              <a:ea typeface="Noto Sans JP Heavy"/>
              <a:cs typeface="Noto Sans JP Heavy"/>
              <a:sym typeface="Noto Sans JP Heavy"/>
            </a:endParaRPr>
          </a:p>
        </p:txBody>
      </p:sp>
      <p:sp>
        <p:nvSpPr>
          <p:cNvPr id="11" name="TextBox 11"/>
          <p:cNvSpPr txBox="1"/>
          <p:nvPr/>
        </p:nvSpPr>
        <p:spPr>
          <a:xfrm>
            <a:off x="1461953" y="1228278"/>
            <a:ext cx="854779" cy="733425"/>
          </a:xfrm>
          <a:prstGeom prst="rect">
            <a:avLst/>
          </a:prstGeom>
        </p:spPr>
        <p:txBody>
          <a:bodyPr lIns="0" tIns="0" rIns="0" bIns="0" rtlCol="0" anchor="t">
            <a:spAutoFit/>
          </a:bodyPr>
          <a:lstStyle/>
          <a:p>
            <a:pPr marL="0" lvl="0" indent="0" algn="ctr">
              <a:lnSpc>
                <a:spcPts val="6300"/>
              </a:lnSpc>
              <a:spcBef>
                <a:spcPct val="0"/>
              </a:spcBef>
            </a:pPr>
            <a:r>
              <a:rPr lang="en-US" sz="3500" b="1" u="none" strike="noStrike" dirty="0">
                <a:solidFill>
                  <a:srgbClr val="FAFAFA"/>
                </a:solidFill>
                <a:latin typeface="Open Sans Bold"/>
                <a:ea typeface="Open Sans Bold"/>
                <a:cs typeface="Open Sans Bold"/>
                <a:sym typeface="Open Sans Bold"/>
              </a:rPr>
              <a:t>03</a:t>
            </a:r>
          </a:p>
        </p:txBody>
      </p:sp>
      <p:sp>
        <p:nvSpPr>
          <p:cNvPr id="12" name="AutoShape 12"/>
          <p:cNvSpPr/>
          <p:nvPr/>
        </p:nvSpPr>
        <p:spPr>
          <a:xfrm>
            <a:off x="1561242" y="4391529"/>
            <a:ext cx="16040957" cy="23757"/>
          </a:xfrm>
          <a:prstGeom prst="line">
            <a:avLst/>
          </a:prstGeom>
          <a:ln w="19050" cap="flat">
            <a:solidFill>
              <a:srgbClr val="1B1B1B"/>
            </a:solidFill>
            <a:prstDash val="solid"/>
            <a:headEnd type="none" w="sm" len="sm"/>
            <a:tailEnd type="none" w="sm" len="sm"/>
          </a:ln>
        </p:spPr>
        <p:txBody>
          <a:bodyPr/>
          <a:lstStyle/>
          <a:p>
            <a:endParaRPr lang="ja-JP" altLang="en-US"/>
          </a:p>
        </p:txBody>
      </p:sp>
      <p:sp>
        <p:nvSpPr>
          <p:cNvPr id="13" name="TextBox 13"/>
          <p:cNvSpPr txBox="1"/>
          <p:nvPr/>
        </p:nvSpPr>
        <p:spPr>
          <a:xfrm>
            <a:off x="1590577" y="3365463"/>
            <a:ext cx="2431781" cy="419100"/>
          </a:xfrm>
          <a:prstGeom prst="rect">
            <a:avLst/>
          </a:prstGeom>
        </p:spPr>
        <p:txBody>
          <a:bodyPr lIns="0" tIns="0" rIns="0" bIns="0" rtlCol="0" anchor="t">
            <a:spAutoFit/>
          </a:bodyPr>
          <a:lstStyle/>
          <a:p>
            <a:pPr algn="l">
              <a:lnSpc>
                <a:spcPts val="3600"/>
              </a:lnSpc>
            </a:pPr>
            <a:r>
              <a:rPr lang="en-US" sz="2000" b="1" dirty="0">
                <a:solidFill>
                  <a:schemeClr val="tx1">
                    <a:lumMod val="65000"/>
                    <a:lumOff val="35000"/>
                  </a:schemeClr>
                </a:solidFill>
                <a:latin typeface="Noto Sans JP Bold"/>
                <a:ea typeface="Noto Sans JP Bold"/>
                <a:cs typeface="Noto Sans JP Bold"/>
                <a:sym typeface="Noto Sans JP Bold"/>
              </a:rPr>
              <a:t>2025年</a:t>
            </a:r>
          </a:p>
        </p:txBody>
      </p:sp>
      <p:sp>
        <p:nvSpPr>
          <p:cNvPr id="16" name="Freeform 16"/>
          <p:cNvSpPr/>
          <p:nvPr/>
        </p:nvSpPr>
        <p:spPr>
          <a:xfrm>
            <a:off x="2528432" y="4170325"/>
            <a:ext cx="1486756" cy="489987"/>
          </a:xfrm>
          <a:custGeom>
            <a:avLst/>
            <a:gdLst/>
            <a:ahLst/>
            <a:cxnLst/>
            <a:rect l="l" t="t" r="r" b="b"/>
            <a:pathLst>
              <a:path w="646307" h="129050">
                <a:moveTo>
                  <a:pt x="0" y="0"/>
                </a:moveTo>
                <a:lnTo>
                  <a:pt x="646307" y="0"/>
                </a:lnTo>
                <a:lnTo>
                  <a:pt x="646307" y="129050"/>
                </a:lnTo>
                <a:lnTo>
                  <a:pt x="0" y="129050"/>
                </a:lnTo>
                <a:close/>
              </a:path>
            </a:pathLst>
          </a:custGeom>
          <a:solidFill>
            <a:srgbClr val="FAFAFA"/>
          </a:solidFill>
          <a:ln w="19050" cap="sq">
            <a:solidFill>
              <a:srgbClr val="1B1B1B"/>
            </a:solidFill>
            <a:prstDash val="solid"/>
            <a:miter/>
          </a:ln>
        </p:spPr>
        <p:txBody>
          <a:bodyPr/>
          <a:lstStyle/>
          <a:p>
            <a:endParaRPr lang="ja-JP" altLang="en-US"/>
          </a:p>
        </p:txBody>
      </p:sp>
      <p:sp>
        <p:nvSpPr>
          <p:cNvPr id="17" name="TextBox 17"/>
          <p:cNvSpPr txBox="1"/>
          <p:nvPr/>
        </p:nvSpPr>
        <p:spPr>
          <a:xfrm>
            <a:off x="1561243" y="3965687"/>
            <a:ext cx="2453946" cy="670813"/>
          </a:xfrm>
          <a:prstGeom prst="rect">
            <a:avLst/>
          </a:prstGeom>
        </p:spPr>
        <p:txBody>
          <a:bodyPr lIns="50800" tIns="50800" rIns="50800" bIns="50800" rtlCol="0" anchor="ctr"/>
          <a:lstStyle/>
          <a:p>
            <a:pPr marL="0" lvl="0" indent="0" algn="ctr">
              <a:lnSpc>
                <a:spcPts val="3359"/>
              </a:lnSpc>
              <a:spcBef>
                <a:spcPct val="0"/>
              </a:spcBef>
            </a:pPr>
            <a:endParaRPr/>
          </a:p>
        </p:txBody>
      </p:sp>
      <p:sp>
        <p:nvSpPr>
          <p:cNvPr id="18" name="TextBox 18"/>
          <p:cNvSpPr txBox="1"/>
          <p:nvPr/>
        </p:nvSpPr>
        <p:spPr>
          <a:xfrm>
            <a:off x="2528433" y="5022252"/>
            <a:ext cx="4029070" cy="509691"/>
          </a:xfrm>
          <a:prstGeom prst="rect">
            <a:avLst/>
          </a:prstGeom>
          <a:solidFill>
            <a:schemeClr val="accent5">
              <a:lumMod val="40000"/>
              <a:lumOff val="60000"/>
            </a:schemeClr>
          </a:solidFill>
        </p:spPr>
        <p:txBody>
          <a:bodyPr wrap="square" lIns="0" tIns="0" rIns="0" bIns="0" rtlCol="0" anchor="t">
            <a:spAutoFit/>
          </a:bodyPr>
          <a:lstStyle/>
          <a:p>
            <a:pPr algn="ctr">
              <a:lnSpc>
                <a:spcPct val="150000"/>
              </a:lnSpc>
            </a:pPr>
            <a:r>
              <a:rPr lang="en-US" sz="2499" b="1" dirty="0" err="1">
                <a:solidFill>
                  <a:srgbClr val="1B1B1B"/>
                </a:solidFill>
                <a:latin typeface="Noto Sans JP Heavy"/>
                <a:ea typeface="Noto Sans JP Heavy"/>
                <a:cs typeface="Noto Sans JP Heavy"/>
                <a:sym typeface="Noto Sans JP Heavy"/>
              </a:rPr>
              <a:t>話題生成手法検討</a:t>
            </a:r>
            <a:endParaRPr lang="en-US" sz="2499" b="1" dirty="0">
              <a:solidFill>
                <a:srgbClr val="1B1B1B"/>
              </a:solidFill>
              <a:latin typeface="Noto Sans JP Heavy"/>
              <a:ea typeface="Noto Sans JP Heavy"/>
              <a:cs typeface="Noto Sans JP Heavy"/>
              <a:sym typeface="Noto Sans JP Heavy"/>
            </a:endParaRPr>
          </a:p>
        </p:txBody>
      </p:sp>
      <p:sp>
        <p:nvSpPr>
          <p:cNvPr id="20" name="TextBox 20"/>
          <p:cNvSpPr txBox="1"/>
          <p:nvPr/>
        </p:nvSpPr>
        <p:spPr>
          <a:xfrm>
            <a:off x="2769744" y="4154088"/>
            <a:ext cx="1004132" cy="407869"/>
          </a:xfrm>
          <a:prstGeom prst="rect">
            <a:avLst/>
          </a:prstGeom>
        </p:spPr>
        <p:txBody>
          <a:bodyPr wrap="square" lIns="0" tIns="0" rIns="0" bIns="0" rtlCol="0" anchor="t">
            <a:spAutoFit/>
          </a:bodyPr>
          <a:lstStyle/>
          <a:p>
            <a:pPr algn="ctr">
              <a:lnSpc>
                <a:spcPts val="3600"/>
              </a:lnSpc>
            </a:pPr>
            <a:r>
              <a:rPr lang="en-US" sz="2000" b="1" dirty="0">
                <a:solidFill>
                  <a:srgbClr val="1B1B1B"/>
                </a:solidFill>
                <a:latin typeface="Noto Sans JP Bold"/>
                <a:ea typeface="Noto Sans JP Bold"/>
                <a:cs typeface="Noto Sans JP Bold"/>
                <a:sym typeface="Noto Sans JP Bold"/>
              </a:rPr>
              <a:t>1月</a:t>
            </a:r>
          </a:p>
        </p:txBody>
      </p:sp>
      <p:sp>
        <p:nvSpPr>
          <p:cNvPr id="22" name="Freeform 22"/>
          <p:cNvSpPr/>
          <p:nvPr/>
        </p:nvSpPr>
        <p:spPr>
          <a:xfrm>
            <a:off x="7613060" y="4170325"/>
            <a:ext cx="1486756" cy="489987"/>
          </a:xfrm>
          <a:custGeom>
            <a:avLst/>
            <a:gdLst/>
            <a:ahLst/>
            <a:cxnLst/>
            <a:rect l="l" t="t" r="r" b="b"/>
            <a:pathLst>
              <a:path w="646307" h="129050">
                <a:moveTo>
                  <a:pt x="0" y="0"/>
                </a:moveTo>
                <a:lnTo>
                  <a:pt x="646307" y="0"/>
                </a:lnTo>
                <a:lnTo>
                  <a:pt x="646307" y="129050"/>
                </a:lnTo>
                <a:lnTo>
                  <a:pt x="0" y="129050"/>
                </a:lnTo>
                <a:close/>
              </a:path>
            </a:pathLst>
          </a:custGeom>
          <a:solidFill>
            <a:srgbClr val="FAFAFA"/>
          </a:solidFill>
          <a:ln w="19050" cap="sq">
            <a:solidFill>
              <a:srgbClr val="1B1B1B"/>
            </a:solidFill>
            <a:prstDash val="solid"/>
            <a:miter/>
          </a:ln>
        </p:spPr>
        <p:txBody>
          <a:bodyPr/>
          <a:lstStyle/>
          <a:p>
            <a:endParaRPr lang="ja-JP" altLang="en-US"/>
          </a:p>
        </p:txBody>
      </p:sp>
      <p:sp>
        <p:nvSpPr>
          <p:cNvPr id="23" name="TextBox 23"/>
          <p:cNvSpPr txBox="1"/>
          <p:nvPr/>
        </p:nvSpPr>
        <p:spPr>
          <a:xfrm>
            <a:off x="4739135" y="3965687"/>
            <a:ext cx="2453946" cy="670813"/>
          </a:xfrm>
          <a:prstGeom prst="rect">
            <a:avLst/>
          </a:prstGeom>
        </p:spPr>
        <p:txBody>
          <a:bodyPr lIns="50800" tIns="50800" rIns="50800" bIns="50800" rtlCol="0" anchor="ctr"/>
          <a:lstStyle/>
          <a:p>
            <a:pPr marL="0" lvl="0" indent="0" algn="ctr">
              <a:lnSpc>
                <a:spcPts val="3359"/>
              </a:lnSpc>
              <a:spcBef>
                <a:spcPct val="0"/>
              </a:spcBef>
            </a:pPr>
            <a:endParaRPr/>
          </a:p>
        </p:txBody>
      </p:sp>
      <p:sp>
        <p:nvSpPr>
          <p:cNvPr id="28" name="Freeform 28"/>
          <p:cNvSpPr/>
          <p:nvPr/>
        </p:nvSpPr>
        <p:spPr>
          <a:xfrm>
            <a:off x="10155374" y="4170325"/>
            <a:ext cx="1486756" cy="489987"/>
          </a:xfrm>
          <a:custGeom>
            <a:avLst/>
            <a:gdLst/>
            <a:ahLst/>
            <a:cxnLst/>
            <a:rect l="l" t="t" r="r" b="b"/>
            <a:pathLst>
              <a:path w="646307" h="129050">
                <a:moveTo>
                  <a:pt x="0" y="0"/>
                </a:moveTo>
                <a:lnTo>
                  <a:pt x="646307" y="0"/>
                </a:lnTo>
                <a:lnTo>
                  <a:pt x="646307" y="129050"/>
                </a:lnTo>
                <a:lnTo>
                  <a:pt x="0" y="129050"/>
                </a:lnTo>
                <a:close/>
              </a:path>
            </a:pathLst>
          </a:custGeom>
          <a:solidFill>
            <a:srgbClr val="FAFAFA"/>
          </a:solidFill>
          <a:ln w="19050" cap="sq">
            <a:solidFill>
              <a:srgbClr val="1B1B1B"/>
            </a:solidFill>
            <a:prstDash val="solid"/>
            <a:miter/>
          </a:ln>
        </p:spPr>
        <p:txBody>
          <a:bodyPr/>
          <a:lstStyle/>
          <a:p>
            <a:endParaRPr lang="ja-JP" altLang="en-US"/>
          </a:p>
        </p:txBody>
      </p:sp>
      <p:sp>
        <p:nvSpPr>
          <p:cNvPr id="29" name="TextBox 29"/>
          <p:cNvSpPr txBox="1"/>
          <p:nvPr/>
        </p:nvSpPr>
        <p:spPr>
          <a:xfrm>
            <a:off x="7917027" y="3965687"/>
            <a:ext cx="2453946" cy="670813"/>
          </a:xfrm>
          <a:prstGeom prst="rect">
            <a:avLst/>
          </a:prstGeom>
        </p:spPr>
        <p:txBody>
          <a:bodyPr lIns="50800" tIns="50800" rIns="50800" bIns="50800" rtlCol="0" anchor="ctr"/>
          <a:lstStyle/>
          <a:p>
            <a:pPr marL="0" lvl="0" indent="0" algn="ctr">
              <a:lnSpc>
                <a:spcPts val="3359"/>
              </a:lnSpc>
              <a:spcBef>
                <a:spcPct val="0"/>
              </a:spcBef>
            </a:pPr>
            <a:endParaRPr/>
          </a:p>
        </p:txBody>
      </p:sp>
      <p:sp>
        <p:nvSpPr>
          <p:cNvPr id="34" name="Freeform 34"/>
          <p:cNvSpPr/>
          <p:nvPr/>
        </p:nvSpPr>
        <p:spPr>
          <a:xfrm>
            <a:off x="12697688" y="4170325"/>
            <a:ext cx="1486756" cy="489987"/>
          </a:xfrm>
          <a:custGeom>
            <a:avLst/>
            <a:gdLst/>
            <a:ahLst/>
            <a:cxnLst/>
            <a:rect l="l" t="t" r="r" b="b"/>
            <a:pathLst>
              <a:path w="646307" h="129050">
                <a:moveTo>
                  <a:pt x="0" y="0"/>
                </a:moveTo>
                <a:lnTo>
                  <a:pt x="646307" y="0"/>
                </a:lnTo>
                <a:lnTo>
                  <a:pt x="646307" y="129050"/>
                </a:lnTo>
                <a:lnTo>
                  <a:pt x="0" y="129050"/>
                </a:lnTo>
                <a:close/>
              </a:path>
            </a:pathLst>
          </a:custGeom>
          <a:solidFill>
            <a:srgbClr val="FAFAFA"/>
          </a:solidFill>
          <a:ln w="19050" cap="sq">
            <a:solidFill>
              <a:srgbClr val="1B1B1B"/>
            </a:solidFill>
            <a:prstDash val="solid"/>
            <a:miter/>
          </a:ln>
        </p:spPr>
        <p:txBody>
          <a:bodyPr/>
          <a:lstStyle/>
          <a:p>
            <a:endParaRPr lang="ja-JP" altLang="en-US"/>
          </a:p>
        </p:txBody>
      </p:sp>
      <p:sp>
        <p:nvSpPr>
          <p:cNvPr id="35" name="TextBox 35"/>
          <p:cNvSpPr txBox="1"/>
          <p:nvPr/>
        </p:nvSpPr>
        <p:spPr>
          <a:xfrm>
            <a:off x="11094919" y="3965687"/>
            <a:ext cx="2453946" cy="670813"/>
          </a:xfrm>
          <a:prstGeom prst="rect">
            <a:avLst/>
          </a:prstGeom>
        </p:spPr>
        <p:txBody>
          <a:bodyPr lIns="50800" tIns="50800" rIns="50800" bIns="50800" rtlCol="0" anchor="ctr"/>
          <a:lstStyle/>
          <a:p>
            <a:pPr marL="0" lvl="0" indent="0" algn="ctr">
              <a:lnSpc>
                <a:spcPts val="3359"/>
              </a:lnSpc>
              <a:spcBef>
                <a:spcPct val="0"/>
              </a:spcBef>
            </a:pPr>
            <a:endParaRPr/>
          </a:p>
        </p:txBody>
      </p:sp>
      <p:sp>
        <p:nvSpPr>
          <p:cNvPr id="40" name="Freeform 40"/>
          <p:cNvSpPr/>
          <p:nvPr/>
        </p:nvSpPr>
        <p:spPr>
          <a:xfrm>
            <a:off x="15240000" y="4170325"/>
            <a:ext cx="1486756" cy="489987"/>
          </a:xfrm>
          <a:custGeom>
            <a:avLst/>
            <a:gdLst/>
            <a:ahLst/>
            <a:cxnLst/>
            <a:rect l="l" t="t" r="r" b="b"/>
            <a:pathLst>
              <a:path w="646307" h="129050">
                <a:moveTo>
                  <a:pt x="0" y="0"/>
                </a:moveTo>
                <a:lnTo>
                  <a:pt x="646307" y="0"/>
                </a:lnTo>
                <a:lnTo>
                  <a:pt x="646307" y="129050"/>
                </a:lnTo>
                <a:lnTo>
                  <a:pt x="0" y="129050"/>
                </a:lnTo>
                <a:close/>
              </a:path>
            </a:pathLst>
          </a:custGeom>
          <a:solidFill>
            <a:srgbClr val="1B1B1B"/>
          </a:solidFill>
          <a:ln w="19050" cap="sq">
            <a:solidFill>
              <a:srgbClr val="1B1B1B"/>
            </a:solidFill>
            <a:prstDash val="solid"/>
            <a:miter/>
          </a:ln>
        </p:spPr>
        <p:txBody>
          <a:bodyPr/>
          <a:lstStyle/>
          <a:p>
            <a:endParaRPr lang="ja-JP" altLang="en-US"/>
          </a:p>
        </p:txBody>
      </p:sp>
      <p:sp>
        <p:nvSpPr>
          <p:cNvPr id="41" name="TextBox 41"/>
          <p:cNvSpPr txBox="1"/>
          <p:nvPr/>
        </p:nvSpPr>
        <p:spPr>
          <a:xfrm>
            <a:off x="14272811" y="3965687"/>
            <a:ext cx="2453946" cy="670813"/>
          </a:xfrm>
          <a:prstGeom prst="rect">
            <a:avLst/>
          </a:prstGeom>
        </p:spPr>
        <p:txBody>
          <a:bodyPr lIns="50800" tIns="50800" rIns="50800" bIns="50800" rtlCol="0" anchor="ctr"/>
          <a:lstStyle/>
          <a:p>
            <a:pPr marL="0" lvl="0" indent="0" algn="ctr">
              <a:lnSpc>
                <a:spcPts val="3359"/>
              </a:lnSpc>
              <a:spcBef>
                <a:spcPct val="0"/>
              </a:spcBef>
            </a:pPr>
            <a:endParaRPr/>
          </a:p>
        </p:txBody>
      </p:sp>
      <p:sp>
        <p:nvSpPr>
          <p:cNvPr id="46" name="スライド番号プレースホルダー 45">
            <a:extLst>
              <a:ext uri="{FF2B5EF4-FFF2-40B4-BE49-F238E27FC236}">
                <a16:creationId xmlns:a16="http://schemas.microsoft.com/office/drawing/2014/main" id="{DBC017F2-4E78-3F7E-4C6D-ADE51A2BE390}"/>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47" name="Freeform 16">
            <a:extLst>
              <a:ext uri="{FF2B5EF4-FFF2-40B4-BE49-F238E27FC236}">
                <a16:creationId xmlns:a16="http://schemas.microsoft.com/office/drawing/2014/main" id="{FF06EE8A-12CA-2E9D-C03B-542CDFEB2925}"/>
              </a:ext>
            </a:extLst>
          </p:cNvPr>
          <p:cNvSpPr/>
          <p:nvPr/>
        </p:nvSpPr>
        <p:spPr>
          <a:xfrm>
            <a:off x="5070746" y="4170325"/>
            <a:ext cx="1486756" cy="489987"/>
          </a:xfrm>
          <a:custGeom>
            <a:avLst/>
            <a:gdLst/>
            <a:ahLst/>
            <a:cxnLst/>
            <a:rect l="l" t="t" r="r" b="b"/>
            <a:pathLst>
              <a:path w="646307" h="129050">
                <a:moveTo>
                  <a:pt x="0" y="0"/>
                </a:moveTo>
                <a:lnTo>
                  <a:pt x="646307" y="0"/>
                </a:lnTo>
                <a:lnTo>
                  <a:pt x="646307" y="129050"/>
                </a:lnTo>
                <a:lnTo>
                  <a:pt x="0" y="129050"/>
                </a:lnTo>
                <a:close/>
              </a:path>
            </a:pathLst>
          </a:custGeom>
          <a:solidFill>
            <a:srgbClr val="FAFAFA"/>
          </a:solidFill>
          <a:ln w="19050" cap="sq">
            <a:solidFill>
              <a:srgbClr val="1B1B1B"/>
            </a:solidFill>
            <a:prstDash val="solid"/>
            <a:miter/>
          </a:ln>
        </p:spPr>
        <p:txBody>
          <a:bodyPr/>
          <a:lstStyle/>
          <a:p>
            <a:endParaRPr lang="ja-JP" altLang="en-US"/>
          </a:p>
        </p:txBody>
      </p:sp>
      <p:sp>
        <p:nvSpPr>
          <p:cNvPr id="48" name="TextBox 20">
            <a:extLst>
              <a:ext uri="{FF2B5EF4-FFF2-40B4-BE49-F238E27FC236}">
                <a16:creationId xmlns:a16="http://schemas.microsoft.com/office/drawing/2014/main" id="{FBC0B955-8A19-224B-5857-8EB5F005422F}"/>
              </a:ext>
            </a:extLst>
          </p:cNvPr>
          <p:cNvSpPr txBox="1"/>
          <p:nvPr/>
        </p:nvSpPr>
        <p:spPr>
          <a:xfrm>
            <a:off x="5312058" y="4194137"/>
            <a:ext cx="1004132" cy="407869"/>
          </a:xfrm>
          <a:prstGeom prst="rect">
            <a:avLst/>
          </a:prstGeom>
        </p:spPr>
        <p:txBody>
          <a:bodyPr wrap="square" lIns="0" tIns="0" rIns="0" bIns="0" rtlCol="0" anchor="t">
            <a:spAutoFit/>
          </a:bodyPr>
          <a:lstStyle/>
          <a:p>
            <a:pPr algn="ctr">
              <a:lnSpc>
                <a:spcPts val="3600"/>
              </a:lnSpc>
            </a:pPr>
            <a:r>
              <a:rPr lang="en-US" sz="2000" b="1" dirty="0">
                <a:solidFill>
                  <a:srgbClr val="1B1B1B"/>
                </a:solidFill>
                <a:latin typeface="Noto Sans JP Bold"/>
                <a:ea typeface="Noto Sans JP Bold"/>
                <a:cs typeface="Noto Sans JP Bold"/>
                <a:sym typeface="Noto Sans JP Bold"/>
              </a:rPr>
              <a:t>2月</a:t>
            </a:r>
          </a:p>
        </p:txBody>
      </p:sp>
      <p:sp>
        <p:nvSpPr>
          <p:cNvPr id="49" name="TextBox 20">
            <a:extLst>
              <a:ext uri="{FF2B5EF4-FFF2-40B4-BE49-F238E27FC236}">
                <a16:creationId xmlns:a16="http://schemas.microsoft.com/office/drawing/2014/main" id="{90744A9E-98F1-E3DD-4DA9-905A6FD86E60}"/>
              </a:ext>
            </a:extLst>
          </p:cNvPr>
          <p:cNvSpPr txBox="1"/>
          <p:nvPr/>
        </p:nvSpPr>
        <p:spPr>
          <a:xfrm>
            <a:off x="7849862" y="4211351"/>
            <a:ext cx="1004132" cy="407869"/>
          </a:xfrm>
          <a:prstGeom prst="rect">
            <a:avLst/>
          </a:prstGeom>
        </p:spPr>
        <p:txBody>
          <a:bodyPr wrap="square" lIns="0" tIns="0" rIns="0" bIns="0" rtlCol="0" anchor="t">
            <a:spAutoFit/>
          </a:bodyPr>
          <a:lstStyle/>
          <a:p>
            <a:pPr algn="ctr">
              <a:lnSpc>
                <a:spcPts val="3600"/>
              </a:lnSpc>
            </a:pPr>
            <a:r>
              <a:rPr lang="en-US" sz="2000" b="1" dirty="0">
                <a:solidFill>
                  <a:srgbClr val="1B1B1B"/>
                </a:solidFill>
                <a:latin typeface="Noto Sans JP Bold"/>
                <a:ea typeface="Noto Sans JP Bold"/>
                <a:cs typeface="Noto Sans JP Bold"/>
                <a:sym typeface="Noto Sans JP Bold"/>
              </a:rPr>
              <a:t>3月</a:t>
            </a:r>
          </a:p>
        </p:txBody>
      </p:sp>
      <p:sp>
        <p:nvSpPr>
          <p:cNvPr id="50" name="TextBox 20">
            <a:extLst>
              <a:ext uri="{FF2B5EF4-FFF2-40B4-BE49-F238E27FC236}">
                <a16:creationId xmlns:a16="http://schemas.microsoft.com/office/drawing/2014/main" id="{DB4E5ABC-46C6-385D-1297-CA2602F8584E}"/>
              </a:ext>
            </a:extLst>
          </p:cNvPr>
          <p:cNvSpPr txBox="1"/>
          <p:nvPr/>
        </p:nvSpPr>
        <p:spPr>
          <a:xfrm>
            <a:off x="10396685" y="4194136"/>
            <a:ext cx="1004132" cy="407869"/>
          </a:xfrm>
          <a:prstGeom prst="rect">
            <a:avLst/>
          </a:prstGeom>
        </p:spPr>
        <p:txBody>
          <a:bodyPr wrap="square" lIns="0" tIns="0" rIns="0" bIns="0" rtlCol="0" anchor="t">
            <a:spAutoFit/>
          </a:bodyPr>
          <a:lstStyle/>
          <a:p>
            <a:pPr algn="ctr">
              <a:lnSpc>
                <a:spcPts val="3600"/>
              </a:lnSpc>
            </a:pPr>
            <a:r>
              <a:rPr lang="en-US" sz="2000" b="1" dirty="0">
                <a:solidFill>
                  <a:srgbClr val="1B1B1B"/>
                </a:solidFill>
                <a:latin typeface="Noto Sans JP Bold"/>
                <a:ea typeface="Noto Sans JP Bold"/>
                <a:cs typeface="Noto Sans JP Bold"/>
                <a:sym typeface="Noto Sans JP Bold"/>
              </a:rPr>
              <a:t>4月</a:t>
            </a:r>
          </a:p>
        </p:txBody>
      </p:sp>
      <p:sp>
        <p:nvSpPr>
          <p:cNvPr id="51" name="TextBox 20">
            <a:extLst>
              <a:ext uri="{FF2B5EF4-FFF2-40B4-BE49-F238E27FC236}">
                <a16:creationId xmlns:a16="http://schemas.microsoft.com/office/drawing/2014/main" id="{7D166DF7-79BC-6F33-E2B5-F769AA69FC58}"/>
              </a:ext>
            </a:extLst>
          </p:cNvPr>
          <p:cNvSpPr txBox="1"/>
          <p:nvPr/>
        </p:nvSpPr>
        <p:spPr>
          <a:xfrm>
            <a:off x="12939000" y="4154087"/>
            <a:ext cx="1004132" cy="407869"/>
          </a:xfrm>
          <a:prstGeom prst="rect">
            <a:avLst/>
          </a:prstGeom>
        </p:spPr>
        <p:txBody>
          <a:bodyPr wrap="square" lIns="0" tIns="0" rIns="0" bIns="0" rtlCol="0" anchor="t">
            <a:spAutoFit/>
          </a:bodyPr>
          <a:lstStyle/>
          <a:p>
            <a:pPr algn="ctr">
              <a:lnSpc>
                <a:spcPts val="3600"/>
              </a:lnSpc>
            </a:pPr>
            <a:r>
              <a:rPr lang="en-US" sz="2000" b="1" dirty="0">
                <a:solidFill>
                  <a:srgbClr val="1B1B1B"/>
                </a:solidFill>
                <a:latin typeface="Noto Sans JP Bold"/>
                <a:ea typeface="Noto Sans JP Bold"/>
                <a:cs typeface="Noto Sans JP Bold"/>
                <a:sym typeface="Noto Sans JP Bold"/>
              </a:rPr>
              <a:t>5月</a:t>
            </a:r>
          </a:p>
        </p:txBody>
      </p:sp>
      <p:sp>
        <p:nvSpPr>
          <p:cNvPr id="52" name="TextBox 20">
            <a:extLst>
              <a:ext uri="{FF2B5EF4-FFF2-40B4-BE49-F238E27FC236}">
                <a16:creationId xmlns:a16="http://schemas.microsoft.com/office/drawing/2014/main" id="{CF07A6AE-2013-E048-A8CA-30208A8BF23B}"/>
              </a:ext>
            </a:extLst>
          </p:cNvPr>
          <p:cNvSpPr txBox="1"/>
          <p:nvPr/>
        </p:nvSpPr>
        <p:spPr>
          <a:xfrm>
            <a:off x="15481314" y="4170325"/>
            <a:ext cx="1004132" cy="407869"/>
          </a:xfrm>
          <a:prstGeom prst="rect">
            <a:avLst/>
          </a:prstGeom>
        </p:spPr>
        <p:txBody>
          <a:bodyPr wrap="square" lIns="0" tIns="0" rIns="0" bIns="0" rtlCol="0" anchor="t">
            <a:spAutoFit/>
          </a:bodyPr>
          <a:lstStyle/>
          <a:p>
            <a:pPr algn="ctr">
              <a:lnSpc>
                <a:spcPts val="3600"/>
              </a:lnSpc>
            </a:pPr>
            <a:r>
              <a:rPr lang="en-US" sz="2000" b="1" dirty="0">
                <a:solidFill>
                  <a:schemeClr val="bg1"/>
                </a:solidFill>
                <a:latin typeface="Noto Sans JP Bold"/>
                <a:ea typeface="Noto Sans JP Bold"/>
                <a:cs typeface="Noto Sans JP Bold"/>
                <a:sym typeface="Noto Sans JP Bold"/>
              </a:rPr>
              <a:t>6月</a:t>
            </a:r>
          </a:p>
        </p:txBody>
      </p:sp>
      <p:sp>
        <p:nvSpPr>
          <p:cNvPr id="53" name="TextBox 18">
            <a:extLst>
              <a:ext uri="{FF2B5EF4-FFF2-40B4-BE49-F238E27FC236}">
                <a16:creationId xmlns:a16="http://schemas.microsoft.com/office/drawing/2014/main" id="{1CBCD7E7-E7B6-4121-8E1F-BC0137FE97AE}"/>
              </a:ext>
            </a:extLst>
          </p:cNvPr>
          <p:cNvSpPr txBox="1"/>
          <p:nvPr/>
        </p:nvSpPr>
        <p:spPr>
          <a:xfrm>
            <a:off x="4343400" y="5638927"/>
            <a:ext cx="3250610" cy="509691"/>
          </a:xfrm>
          <a:prstGeom prst="rect">
            <a:avLst/>
          </a:prstGeom>
          <a:solidFill>
            <a:schemeClr val="accent5">
              <a:lumMod val="40000"/>
              <a:lumOff val="60000"/>
            </a:schemeClr>
          </a:solidFill>
        </p:spPr>
        <p:txBody>
          <a:bodyPr wrap="square" lIns="0" tIns="0" rIns="0" bIns="0" rtlCol="0" anchor="t">
            <a:spAutoFit/>
          </a:bodyPr>
          <a:lstStyle/>
          <a:p>
            <a:pPr algn="ctr">
              <a:lnSpc>
                <a:spcPct val="150000"/>
              </a:lnSpc>
            </a:pPr>
            <a:r>
              <a:rPr lang="en-US" sz="2499" b="1" dirty="0" err="1">
                <a:solidFill>
                  <a:srgbClr val="1B1B1B"/>
                </a:solidFill>
                <a:latin typeface="Noto Sans JP Heavy"/>
                <a:ea typeface="Noto Sans JP Heavy"/>
                <a:cs typeface="Noto Sans JP Heavy"/>
                <a:sym typeface="Noto Sans JP Heavy"/>
              </a:rPr>
              <a:t>話題生成テスト</a:t>
            </a:r>
            <a:endParaRPr lang="en-US" sz="2499" b="1" dirty="0">
              <a:solidFill>
                <a:srgbClr val="1B1B1B"/>
              </a:solidFill>
              <a:latin typeface="Noto Sans JP Heavy"/>
              <a:ea typeface="Noto Sans JP Heavy"/>
              <a:cs typeface="Noto Sans JP Heavy"/>
              <a:sym typeface="Noto Sans JP Heavy"/>
            </a:endParaRPr>
          </a:p>
        </p:txBody>
      </p:sp>
      <p:sp>
        <p:nvSpPr>
          <p:cNvPr id="54" name="TextBox 18">
            <a:extLst>
              <a:ext uri="{FF2B5EF4-FFF2-40B4-BE49-F238E27FC236}">
                <a16:creationId xmlns:a16="http://schemas.microsoft.com/office/drawing/2014/main" id="{7F2A9EBF-43B1-0D53-0550-CF6279E837BF}"/>
              </a:ext>
            </a:extLst>
          </p:cNvPr>
          <p:cNvSpPr txBox="1"/>
          <p:nvPr/>
        </p:nvSpPr>
        <p:spPr>
          <a:xfrm>
            <a:off x="7182000" y="6255602"/>
            <a:ext cx="3912920" cy="1043427"/>
          </a:xfrm>
          <a:prstGeom prst="rect">
            <a:avLst/>
          </a:prstGeom>
          <a:solidFill>
            <a:schemeClr val="accent3">
              <a:lumMod val="20000"/>
              <a:lumOff val="80000"/>
            </a:schemeClr>
          </a:solidFill>
        </p:spPr>
        <p:txBody>
          <a:bodyPr wrap="square" lIns="0" tIns="0" rIns="0" bIns="0" rtlCol="0" anchor="t">
            <a:spAutoFit/>
          </a:bodyPr>
          <a:lstStyle/>
          <a:p>
            <a:pPr algn="ctr">
              <a:lnSpc>
                <a:spcPct val="150000"/>
              </a:lnSpc>
            </a:pPr>
            <a:r>
              <a:rPr lang="en-US" sz="2400" b="1" dirty="0" err="1">
                <a:solidFill>
                  <a:srgbClr val="1B1B1B"/>
                </a:solidFill>
                <a:latin typeface="Noto Sans JP Heavy"/>
                <a:ea typeface="Noto Sans JP Heavy"/>
                <a:cs typeface="Noto Sans JP Heavy"/>
                <a:sym typeface="Noto Sans JP Heavy"/>
              </a:rPr>
              <a:t>マッチングスコア</a:t>
            </a:r>
            <a:endParaRPr lang="en-US" sz="2400" b="1" dirty="0">
              <a:solidFill>
                <a:srgbClr val="1B1B1B"/>
              </a:solidFill>
              <a:latin typeface="Noto Sans JP Heavy"/>
              <a:ea typeface="Noto Sans JP Heavy"/>
              <a:cs typeface="Noto Sans JP Heavy"/>
              <a:sym typeface="Noto Sans JP Heavy"/>
            </a:endParaRPr>
          </a:p>
          <a:p>
            <a:pPr algn="ctr">
              <a:lnSpc>
                <a:spcPct val="150000"/>
              </a:lnSpc>
            </a:pPr>
            <a:r>
              <a:rPr lang="en-US" sz="2400" b="1" dirty="0" err="1">
                <a:solidFill>
                  <a:srgbClr val="1B1B1B"/>
                </a:solidFill>
                <a:latin typeface="Noto Sans JP Heavy"/>
                <a:ea typeface="Noto Sans JP Heavy"/>
                <a:cs typeface="Noto Sans JP Heavy"/>
                <a:sym typeface="Noto Sans JP Heavy"/>
              </a:rPr>
              <a:t>算出方法向上</a:t>
            </a:r>
            <a:endParaRPr lang="en-US" sz="2400" b="1" dirty="0">
              <a:solidFill>
                <a:srgbClr val="1B1B1B"/>
              </a:solidFill>
              <a:latin typeface="Noto Sans JP Heavy"/>
              <a:ea typeface="Noto Sans JP Heavy"/>
              <a:cs typeface="Noto Sans JP Heavy"/>
              <a:sym typeface="Noto Sans JP Heavy"/>
            </a:endParaRPr>
          </a:p>
        </p:txBody>
      </p:sp>
      <p:sp>
        <p:nvSpPr>
          <p:cNvPr id="56" name="TextBox 18">
            <a:extLst>
              <a:ext uri="{FF2B5EF4-FFF2-40B4-BE49-F238E27FC236}">
                <a16:creationId xmlns:a16="http://schemas.microsoft.com/office/drawing/2014/main" id="{14CA4126-9A2A-E349-A303-9B86519677D7}"/>
              </a:ext>
            </a:extLst>
          </p:cNvPr>
          <p:cNvSpPr txBox="1"/>
          <p:nvPr/>
        </p:nvSpPr>
        <p:spPr>
          <a:xfrm>
            <a:off x="8686801" y="7406013"/>
            <a:ext cx="7467598" cy="494944"/>
          </a:xfrm>
          <a:prstGeom prst="rect">
            <a:avLst/>
          </a:prstGeom>
          <a:solidFill>
            <a:schemeClr val="accent6">
              <a:lumMod val="20000"/>
              <a:lumOff val="80000"/>
            </a:schemeClr>
          </a:solidFill>
        </p:spPr>
        <p:txBody>
          <a:bodyPr wrap="square" lIns="0" tIns="0" rIns="0" bIns="0" rtlCol="0" anchor="t">
            <a:spAutoFit/>
          </a:bodyPr>
          <a:lstStyle/>
          <a:p>
            <a:pPr algn="ctr">
              <a:lnSpc>
                <a:spcPct val="150000"/>
              </a:lnSpc>
            </a:pPr>
            <a:r>
              <a:rPr lang="en-US" sz="2400" b="1" dirty="0" err="1">
                <a:solidFill>
                  <a:srgbClr val="1B1B1B"/>
                </a:solidFill>
                <a:latin typeface="Noto Sans JP Heavy"/>
                <a:ea typeface="Noto Sans JP Heavy"/>
                <a:cs typeface="Noto Sans JP Heavy"/>
                <a:sym typeface="Noto Sans JP Heavy"/>
              </a:rPr>
              <a:t>実測データ取集</a:t>
            </a:r>
            <a:r>
              <a:rPr lang="ja-JP" altLang="en-US" sz="2400" b="1">
                <a:solidFill>
                  <a:srgbClr val="1B1B1B"/>
                </a:solidFill>
                <a:latin typeface="Noto Sans JP Heavy"/>
                <a:ea typeface="Noto Sans JP Heavy"/>
                <a:cs typeface="Noto Sans JP Heavy"/>
                <a:sym typeface="Noto Sans JP Heavy"/>
              </a:rPr>
              <a:t>　準備</a:t>
            </a:r>
            <a:r>
              <a:rPr lang="en-US" altLang="ja-JP" sz="2400" b="1" dirty="0">
                <a:solidFill>
                  <a:srgbClr val="1B1B1B"/>
                </a:solidFill>
                <a:latin typeface="Noto Sans JP Heavy"/>
                <a:ea typeface="Noto Sans JP Heavy"/>
                <a:cs typeface="Noto Sans JP Heavy"/>
                <a:sym typeface="Noto Sans JP Heavy"/>
              </a:rPr>
              <a:t>/</a:t>
            </a:r>
            <a:r>
              <a:rPr lang="ja-JP" altLang="en-US" sz="2400" b="1">
                <a:solidFill>
                  <a:srgbClr val="1B1B1B"/>
                </a:solidFill>
                <a:latin typeface="Noto Sans JP Heavy"/>
                <a:ea typeface="Noto Sans JP Heavy"/>
                <a:cs typeface="Noto Sans JP Heavy"/>
                <a:sym typeface="Noto Sans JP Heavy"/>
              </a:rPr>
              <a:t>実施</a:t>
            </a:r>
            <a:endParaRPr lang="en-US" sz="2400" b="1" dirty="0">
              <a:solidFill>
                <a:srgbClr val="1B1B1B"/>
              </a:solidFill>
              <a:latin typeface="Noto Sans JP Heavy"/>
              <a:ea typeface="Noto Sans JP Heavy"/>
              <a:cs typeface="Noto Sans JP Heavy"/>
              <a:sym typeface="Noto Sans JP Heavy"/>
            </a:endParaRPr>
          </a:p>
        </p:txBody>
      </p:sp>
      <p:sp>
        <p:nvSpPr>
          <p:cNvPr id="57" name="TextBox 18">
            <a:extLst>
              <a:ext uri="{FF2B5EF4-FFF2-40B4-BE49-F238E27FC236}">
                <a16:creationId xmlns:a16="http://schemas.microsoft.com/office/drawing/2014/main" id="{77BF8A1C-DF96-BB73-1D66-5AE62CCED84C}"/>
              </a:ext>
            </a:extLst>
          </p:cNvPr>
          <p:cNvSpPr txBox="1"/>
          <p:nvPr/>
        </p:nvSpPr>
        <p:spPr>
          <a:xfrm>
            <a:off x="12968702" y="8007941"/>
            <a:ext cx="3177891" cy="494944"/>
          </a:xfrm>
          <a:prstGeom prst="rect">
            <a:avLst/>
          </a:prstGeom>
          <a:solidFill>
            <a:schemeClr val="accent6">
              <a:lumMod val="20000"/>
              <a:lumOff val="80000"/>
            </a:schemeClr>
          </a:solidFill>
        </p:spPr>
        <p:txBody>
          <a:bodyPr wrap="square" lIns="0" tIns="0" rIns="0" bIns="0" rtlCol="0" anchor="t">
            <a:spAutoFit/>
          </a:bodyPr>
          <a:lstStyle/>
          <a:p>
            <a:pPr algn="ctr">
              <a:lnSpc>
                <a:spcPct val="150000"/>
              </a:lnSpc>
            </a:pPr>
            <a:r>
              <a:rPr lang="en-US" sz="2400" b="1" dirty="0" err="1">
                <a:solidFill>
                  <a:srgbClr val="1B1B1B"/>
                </a:solidFill>
                <a:latin typeface="Noto Sans JP Heavy"/>
                <a:ea typeface="Noto Sans JP Heavy"/>
                <a:cs typeface="Noto Sans JP Heavy"/>
                <a:sym typeface="Noto Sans JP Heavy"/>
              </a:rPr>
              <a:t>事業計画作成</a:t>
            </a:r>
            <a:endParaRPr lang="en-US" sz="2400" b="1" dirty="0">
              <a:solidFill>
                <a:srgbClr val="1B1B1B"/>
              </a:solidFill>
              <a:latin typeface="Noto Sans JP Heavy"/>
              <a:ea typeface="Noto Sans JP Heavy"/>
              <a:cs typeface="Noto Sans JP Heavy"/>
              <a:sym typeface="Noto Sans JP Heavy"/>
            </a:endParaRPr>
          </a:p>
        </p:txBody>
      </p:sp>
      <p:sp>
        <p:nvSpPr>
          <p:cNvPr id="58" name="TextBox 18">
            <a:extLst>
              <a:ext uri="{FF2B5EF4-FFF2-40B4-BE49-F238E27FC236}">
                <a16:creationId xmlns:a16="http://schemas.microsoft.com/office/drawing/2014/main" id="{35D6D5D8-BFA4-4760-81E5-D3ED9022DDF1}"/>
              </a:ext>
            </a:extLst>
          </p:cNvPr>
          <p:cNvSpPr txBox="1"/>
          <p:nvPr/>
        </p:nvSpPr>
        <p:spPr>
          <a:xfrm>
            <a:off x="13541058" y="8609868"/>
            <a:ext cx="3177891" cy="494944"/>
          </a:xfrm>
          <a:prstGeom prst="rect">
            <a:avLst/>
          </a:prstGeom>
          <a:solidFill>
            <a:srgbClr val="D3D7EE"/>
          </a:solidFill>
        </p:spPr>
        <p:txBody>
          <a:bodyPr wrap="square" lIns="0" tIns="0" rIns="0" bIns="0" rtlCol="0" anchor="t">
            <a:spAutoFit/>
          </a:bodyPr>
          <a:lstStyle/>
          <a:p>
            <a:pPr algn="ctr">
              <a:lnSpc>
                <a:spcPct val="150000"/>
              </a:lnSpc>
            </a:pPr>
            <a:r>
              <a:rPr lang="en-US" sz="2400" b="1" dirty="0" err="1">
                <a:solidFill>
                  <a:srgbClr val="1B1B1B"/>
                </a:solidFill>
                <a:latin typeface="Noto Sans JP Heavy"/>
                <a:ea typeface="Noto Sans JP Heavy"/>
                <a:cs typeface="Noto Sans JP Heavy"/>
                <a:sym typeface="Noto Sans JP Heavy"/>
              </a:rPr>
              <a:t>成果発表準備</a:t>
            </a:r>
            <a:endParaRPr lang="en-US" sz="2400" b="1" dirty="0">
              <a:solidFill>
                <a:srgbClr val="1B1B1B"/>
              </a:solidFill>
              <a:latin typeface="Noto Sans JP Heavy"/>
              <a:ea typeface="Noto Sans JP Heavy"/>
              <a:cs typeface="Noto Sans JP Heavy"/>
              <a:sym typeface="Noto Sans JP Heavy"/>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1585</TotalTime>
  <Words>468</Words>
  <Application>Microsoft Macintosh PowerPoint</Application>
  <PresentationFormat>ユーザー設定</PresentationFormat>
  <Paragraphs>141</Paragraphs>
  <Slides>14</Slides>
  <Notes>1</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vt:i4>
      </vt:variant>
    </vt:vector>
  </HeadingPairs>
  <TitlesOfParts>
    <vt:vector size="23" baseType="lpstr">
      <vt:lpstr>Noto Sans JP</vt:lpstr>
      <vt:lpstr>Calibri</vt:lpstr>
      <vt:lpstr>Noto Sans JP Heavy</vt:lpstr>
      <vt:lpstr>Yu Gothic</vt:lpstr>
      <vt:lpstr>Noto Sans JP Bold</vt:lpstr>
      <vt:lpstr>Noto Sans JP Medium</vt:lpstr>
      <vt:lpstr>Arial</vt:lpstr>
      <vt:lpstr>Open Sans Bold</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白　シンプル　年次報告書　プレゼンテーション</dc:title>
  <cp:lastModifiedBy>Momoko SHIRAKAWA</cp:lastModifiedBy>
  <cp:revision>35</cp:revision>
  <dcterms:created xsi:type="dcterms:W3CDTF">2006-08-16T00:00:00Z</dcterms:created>
  <dcterms:modified xsi:type="dcterms:W3CDTF">2025-01-09T07:28:37Z</dcterms:modified>
  <dc:identifier>DAGbYeCuyz0</dc:identifier>
</cp:coreProperties>
</file>